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1"/>
  </p:handoutMasterIdLst>
  <p:sldIdLst>
    <p:sldId id="836" r:id="rId3"/>
    <p:sldId id="961" r:id="rId5"/>
    <p:sldId id="963" r:id="rId6"/>
    <p:sldId id="1075" r:id="rId7"/>
    <p:sldId id="1157" r:id="rId8"/>
    <p:sldId id="1079" r:id="rId9"/>
    <p:sldId id="1080" r:id="rId10"/>
    <p:sldId id="1081" r:id="rId11"/>
    <p:sldId id="1160" r:id="rId12"/>
    <p:sldId id="1083" r:id="rId13"/>
    <p:sldId id="1161" r:id="rId14"/>
    <p:sldId id="1176" r:id="rId15"/>
    <p:sldId id="1177" r:id="rId16"/>
    <p:sldId id="1178" r:id="rId17"/>
    <p:sldId id="1179" r:id="rId18"/>
    <p:sldId id="1180" r:id="rId19"/>
    <p:sldId id="1181" r:id="rId20"/>
    <p:sldId id="1182" r:id="rId21"/>
    <p:sldId id="1183" r:id="rId22"/>
    <p:sldId id="1184" r:id="rId23"/>
    <p:sldId id="1185" r:id="rId24"/>
    <p:sldId id="1186" r:id="rId25"/>
    <p:sldId id="1162" r:id="rId26"/>
    <p:sldId id="1166" r:id="rId27"/>
    <p:sldId id="1167" r:id="rId28"/>
    <p:sldId id="1168" r:id="rId29"/>
    <p:sldId id="1164" r:id="rId30"/>
    <p:sldId id="1163" r:id="rId31"/>
    <p:sldId id="1262" r:id="rId32"/>
    <p:sldId id="1263" r:id="rId33"/>
    <p:sldId id="1165" r:id="rId34"/>
    <p:sldId id="1169" r:id="rId35"/>
    <p:sldId id="1170" r:id="rId36"/>
    <p:sldId id="1244" r:id="rId37"/>
    <p:sldId id="1171" r:id="rId38"/>
    <p:sldId id="1172" r:id="rId39"/>
    <p:sldId id="1174" r:id="rId40"/>
    <p:sldId id="1264" r:id="rId41"/>
    <p:sldId id="1086" r:id="rId42"/>
    <p:sldId id="1173" r:id="rId43"/>
    <p:sldId id="1175" r:id="rId44"/>
    <p:sldId id="1187" r:id="rId45"/>
    <p:sldId id="1260" r:id="rId46"/>
    <p:sldId id="1261" r:id="rId47"/>
    <p:sldId id="1193" r:id="rId48"/>
    <p:sldId id="1108" r:id="rId49"/>
    <p:sldId id="1110" r:id="rId50"/>
    <p:sldId id="1200" r:id="rId51"/>
    <p:sldId id="1250" r:id="rId52"/>
    <p:sldId id="1251" r:id="rId53"/>
    <p:sldId id="1252" r:id="rId54"/>
    <p:sldId id="1253" r:id="rId55"/>
    <p:sldId id="1254" r:id="rId56"/>
    <p:sldId id="1255" r:id="rId57"/>
    <p:sldId id="1256" r:id="rId58"/>
    <p:sldId id="1257" r:id="rId59"/>
    <p:sldId id="1154" r:id="rId60"/>
  </p:sldIdLst>
  <p:sldSz cx="9144000" cy="5143500" type="screen16x9"/>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7CD"/>
    <a:srgbClr val="0075BF"/>
    <a:srgbClr val="034EA2"/>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74971" autoAdjust="0"/>
  </p:normalViewPr>
  <p:slideViewPr>
    <p:cSldViewPr>
      <p:cViewPr varScale="1">
        <p:scale>
          <a:sx n="86" d="100"/>
          <a:sy n="86" d="100"/>
        </p:scale>
        <p:origin x="-1368" y="-8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gs" Target="tags/tag3.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C167BC-E304-4BEA-BBD7-220D7F2F90D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A0DCB3-8BFB-4E03-A2D5-34220D23561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zh-CN" dirty="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EBE660E-5CC2-4A50-916A-880C808B748D}"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255630" y="370296"/>
            <a:ext cx="1796090" cy="2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200"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fld>
            <a:endParaRPr lang="en-US" sz="1000" dirty="0"/>
          </a:p>
        </p:txBody>
      </p:sp>
      <p:grpSp>
        <p:nvGrpSpPr>
          <p:cNvPr id="2"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3"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smtClean="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smtClean="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15" name="文本框 12"/>
          <p:cNvSpPr txBox="1">
            <a:spLocks noChangeArrowheads="1"/>
          </p:cNvSpPr>
          <p:nvPr userDrawn="1"/>
        </p:nvSpPr>
        <p:spPr bwMode="auto">
          <a:xfrm>
            <a:off x="831694" y="243648"/>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系统架构</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菱形 5"/>
          <p:cNvSpPr/>
          <p:nvPr userDrawn="1"/>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831694" y="243648"/>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产品运营</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菱形 5"/>
          <p:cNvSpPr/>
          <p:nvPr userDrawn="1"/>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831694" y="243648"/>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发展前景</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菱形 5"/>
          <p:cNvSpPr/>
          <p:nvPr userDrawn="1"/>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831694" y="243648"/>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系统架构</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菱形 5"/>
          <p:cNvSpPr/>
          <p:nvPr userDrawn="1"/>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8.xml"/><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8.xml"/><Relationship Id="rId2" Type="http://schemas.openxmlformats.org/officeDocument/2006/relationships/image" Target="../media/image15.pn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8.xml"/><Relationship Id="rId2" Type="http://schemas.openxmlformats.org/officeDocument/2006/relationships/image" Target="../media/image18.pn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8.xml"/><Relationship Id="rId2" Type="http://schemas.openxmlformats.org/officeDocument/2006/relationships/image" Target="../media/image21.pn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8.xml"/><Relationship Id="rId2" Type="http://schemas.openxmlformats.org/officeDocument/2006/relationships/image" Target="../media/image29.png"/><Relationship Id="rId1" Type="http://schemas.openxmlformats.org/officeDocument/2006/relationships/image" Target="../media/image28.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8.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8.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6.xml"/><Relationship Id="rId5" Type="http://schemas.openxmlformats.org/officeDocument/2006/relationships/slideLayout" Target="../slideLayouts/slideLayout8.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7.xml"/><Relationship Id="rId2" Type="http://schemas.openxmlformats.org/officeDocument/2006/relationships/image" Target="../media/image47.png"/><Relationship Id="rId1" Type="http://schemas.openxmlformats.org/officeDocument/2006/relationships/image" Target="../media/image46.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7.xml"/><Relationship Id="rId2" Type="http://schemas.openxmlformats.org/officeDocument/2006/relationships/image" Target="../media/image49.png"/><Relationship Id="rId1" Type="http://schemas.openxmlformats.org/officeDocument/2006/relationships/image" Target="../media/image48.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7.xml"/><Relationship Id="rId2" Type="http://schemas.openxmlformats.org/officeDocument/2006/relationships/image" Target="../media/image51.png"/><Relationship Id="rId1" Type="http://schemas.openxmlformats.org/officeDocument/2006/relationships/image" Target="../media/image50.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7.xml"/><Relationship Id="rId2" Type="http://schemas.openxmlformats.org/officeDocument/2006/relationships/image" Target="../media/image53.png"/><Relationship Id="rId1" Type="http://schemas.openxmlformats.org/officeDocument/2006/relationships/image" Target="../media/image52.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7.xml"/><Relationship Id="rId2" Type="http://schemas.openxmlformats.org/officeDocument/2006/relationships/image" Target="../media/image55.png"/><Relationship Id="rId1" Type="http://schemas.openxmlformats.org/officeDocument/2006/relationships/image" Target="../media/image54.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7.xml"/><Relationship Id="rId2" Type="http://schemas.openxmlformats.org/officeDocument/2006/relationships/image" Target="../media/image57.png"/><Relationship Id="rId1" Type="http://schemas.openxmlformats.org/officeDocument/2006/relationships/image" Target="../media/image56.png"/></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7.xml"/><Relationship Id="rId2" Type="http://schemas.openxmlformats.org/officeDocument/2006/relationships/image" Target="../media/image59.png"/><Relationship Id="rId1"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00\1857d530f802def.jpg"/>
          <p:cNvPicPr>
            <a:picLocks noChangeAspect="1" noChangeArrowheads="1"/>
          </p:cNvPicPr>
          <p:nvPr/>
        </p:nvPicPr>
        <p:blipFill>
          <a:blip r:embed="rId1" cstate="print"/>
          <a:srcRect/>
          <a:stretch>
            <a:fillRect/>
          </a:stretch>
        </p:blipFill>
        <p:spPr bwMode="auto">
          <a:xfrm>
            <a:off x="4067944" y="267494"/>
            <a:ext cx="5004048" cy="4457453"/>
          </a:xfrm>
          <a:prstGeom prst="rect">
            <a:avLst/>
          </a:prstGeom>
          <a:noFill/>
        </p:spPr>
      </p:pic>
      <p:sp>
        <p:nvSpPr>
          <p:cNvPr id="20" name="矩形 259"/>
          <p:cNvSpPr>
            <a:spLocks noChangeArrowheads="1"/>
          </p:cNvSpPr>
          <p:nvPr/>
        </p:nvSpPr>
        <p:spPr bwMode="auto">
          <a:xfrm>
            <a:off x="507548" y="3704133"/>
            <a:ext cx="262429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smtClean="0">
                <a:solidFill>
                  <a:schemeClr val="tx1">
                    <a:lumMod val="75000"/>
                    <a:lumOff val="25000"/>
                  </a:schemeClr>
                </a:solidFill>
                <a:latin typeface="Arial" panose="020B0604020202020204" pitchFamily="34" charset="0"/>
                <a:cs typeface="Arial" panose="020B0604020202020204" pitchFamily="34" charset="0"/>
              </a:rPr>
              <a:t>——</a:t>
            </a:r>
            <a:r>
              <a:rPr lang="zh-CN" altLang="en-US" sz="2000" dirty="0">
                <a:solidFill>
                  <a:schemeClr val="tx1">
                    <a:lumMod val="75000"/>
                    <a:lumOff val="25000"/>
                  </a:schemeClr>
                </a:solidFill>
                <a:latin typeface="Arial" panose="020B0604020202020204" pitchFamily="34" charset="0"/>
                <a:cs typeface="Arial" panose="020B0604020202020204" pitchFamily="34" charset="0"/>
              </a:rPr>
              <a:t>主讲人：于</a:t>
            </a:r>
            <a:r>
              <a:rPr lang="zh-CN" altLang="en-US" sz="2000" dirty="0" smtClean="0">
                <a:solidFill>
                  <a:schemeClr val="tx1">
                    <a:lumMod val="75000"/>
                    <a:lumOff val="25000"/>
                  </a:schemeClr>
                </a:solidFill>
                <a:latin typeface="Arial" panose="020B0604020202020204" pitchFamily="34" charset="0"/>
                <a:cs typeface="Arial" panose="020B0604020202020204" pitchFamily="34" charset="0"/>
              </a:rPr>
              <a:t>帅</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326452" y="2279396"/>
            <a:ext cx="4898452" cy="947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b="1" dirty="0" smtClean="0">
                <a:solidFill>
                  <a:schemeClr val="tx1">
                    <a:lumMod val="75000"/>
                    <a:lumOff val="25000"/>
                  </a:schemeClr>
                </a:solidFill>
                <a:latin typeface="Arial" panose="020B0604020202020204" pitchFamily="34" charset="0"/>
                <a:cs typeface="Arial" panose="020B0604020202020204" pitchFamily="34" charset="0"/>
              </a:rPr>
              <a:t>注册会计师</a:t>
            </a:r>
            <a:endParaRPr lang="en-US" altLang="zh-CN" sz="2800" b="1" dirty="0" smtClean="0">
              <a:solidFill>
                <a:schemeClr val="tx1">
                  <a:lumMod val="75000"/>
                  <a:lumOff val="25000"/>
                </a:schemeClr>
              </a:solidFill>
              <a:latin typeface="Arial" panose="020B0604020202020204" pitchFamily="34" charset="0"/>
              <a:cs typeface="Arial" panose="020B0604020202020204" pitchFamily="34" charset="0"/>
            </a:endParaRPr>
          </a:p>
          <a:p>
            <a:pPr algn="ctr">
              <a:buNone/>
            </a:pPr>
            <a:r>
              <a:rPr lang="zh-CN" altLang="en-US" sz="2800" b="1" dirty="0" smtClean="0">
                <a:solidFill>
                  <a:schemeClr val="tx1">
                    <a:lumMod val="75000"/>
                    <a:lumOff val="25000"/>
                  </a:schemeClr>
                </a:solidFill>
                <a:latin typeface="Arial" panose="020B0604020202020204" pitchFamily="34" charset="0"/>
                <a:cs typeface="Arial" panose="020B0604020202020204" pitchFamily="34" charset="0"/>
              </a:rPr>
              <a:t>全国统一考试管理系统</a:t>
            </a:r>
            <a:endParaRPr lang="en-US" altLang="zh-CN"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829492" y="1059582"/>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smtClean="0">
                <a:solidFill>
                  <a:schemeClr val="accent1"/>
                </a:solidFill>
                <a:cs typeface="Arial" panose="020B0604020202020204" pitchFamily="34" charset="0"/>
              </a:rPr>
              <a:t>2019</a:t>
            </a:r>
            <a:endParaRPr lang="en-US" altLang="zh-CN" sz="6600" b="1" dirty="0">
              <a:solidFill>
                <a:schemeClr val="accent1"/>
              </a:solidFill>
              <a:cs typeface="Arial" panose="020B0604020202020204" pitchFamily="34" charset="0"/>
            </a:endParaRPr>
          </a:p>
        </p:txBody>
      </p:sp>
    </p:spTree>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1+#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childTnLst>
                          </p:cTn>
                        </p:par>
                        <p:par>
                          <p:cTn id="18" fill="hold">
                            <p:stCondLst>
                              <p:cond delay="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2"/>
                                        </p:tgtEl>
                                      </p:cBhvr>
                                    </p:animEffect>
                                    <p:animScale>
                                      <p:cBhvr>
                                        <p:cTn id="21" dur="250" autoRev="1" fill="hold"/>
                                        <p:tgtEl>
                                          <p:spTgt spid="22"/>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1"/>
                                        </p:tgtEl>
                                        <p:attrNameLst>
                                          <p:attrName>ppt_y</p:attrName>
                                        </p:attrNameLst>
                                      </p:cBhvr>
                                      <p:tavLst>
                                        <p:tav tm="0">
                                          <p:val>
                                            <p:strVal val="#ppt_y"/>
                                          </p:val>
                                        </p:tav>
                                        <p:tav tm="100000">
                                          <p:val>
                                            <p:strVal val="#ppt_y"/>
                                          </p:val>
                                        </p:tav>
                                      </p:tavLst>
                                    </p:anim>
                                    <p:anim calcmode="lin" valueType="num">
                                      <p:cBhvr>
                                        <p:cTn id="2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1"/>
                                        </p:tgtEl>
                                      </p:cBhvr>
                                    </p:animEffect>
                                  </p:childTnLst>
                                </p:cTn>
                              </p:par>
                            </p:childTnLst>
                          </p:cTn>
                        </p:par>
                        <p:par>
                          <p:cTn id="31" fill="hold">
                            <p:stCondLst>
                              <p:cond delay="120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21"/>
                                        </p:tgtEl>
                                      </p:cBhvr>
                                    </p:animEffect>
                                    <p:animScale>
                                      <p:cBhvr>
                                        <p:cTn id="34" dur="250" autoRev="1" fill="hold"/>
                                        <p:tgtEl>
                                          <p:spTgt spid="21"/>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0"/>
                                        </p:tgtEl>
                                        <p:attrNameLst>
                                          <p:attrName>ppt_y</p:attrName>
                                        </p:attrNameLst>
                                      </p:cBhvr>
                                      <p:tavLst>
                                        <p:tav tm="0">
                                          <p:val>
                                            <p:strVal val="#ppt_y"/>
                                          </p:val>
                                        </p:tav>
                                        <p:tav tm="100000">
                                          <p:val>
                                            <p:strVal val="#ppt_y"/>
                                          </p:val>
                                        </p:tav>
                                      </p:tavLst>
                                    </p:anim>
                                    <p:anim calcmode="lin" valueType="num">
                                      <p:cBhvr>
                                        <p:cTn id="41"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0"/>
                                        </p:tgtEl>
                                      </p:cBhvr>
                                    </p:animEffect>
                                  </p:childTnLst>
                                </p:cTn>
                              </p:par>
                            </p:childTnLst>
                          </p:cTn>
                        </p:par>
                        <p:par>
                          <p:cTn id="44" fill="hold">
                            <p:stCondLst>
                              <p:cond delay="850"/>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20"/>
                                        </p:tgtEl>
                                      </p:cBhvr>
                                    </p:animEffect>
                                    <p:animScale>
                                      <p:cBhvr>
                                        <p:cTn id="47"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报名流程</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627784" y="2107362"/>
            <a:ext cx="1224136" cy="1454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r>
              <a:rPr lang="zh-CN" altLang="en-US" sz="1200" b="1" dirty="0" smtClean="0">
                <a:solidFill>
                  <a:schemeClr val="bg1"/>
                </a:solidFill>
                <a:latin typeface="微软雅黑" panose="020B0503020204020204" pitchFamily="34" charset="-122"/>
                <a:ea typeface="微软雅黑" panose="020B0503020204020204" pitchFamily="34" charset="-122"/>
              </a:rPr>
              <a:t>填写报名信息：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en-US" altLang="zh-CN" sz="1200" b="1" dirty="0" smtClean="0">
                <a:solidFill>
                  <a:schemeClr val="bg1"/>
                </a:solidFill>
                <a:latin typeface="微软雅黑" panose="020B0503020204020204" pitchFamily="34" charset="-122"/>
                <a:ea typeface="微软雅黑" panose="020B0503020204020204" pitchFamily="34" charset="-122"/>
              </a:rPr>
              <a:t>1.</a:t>
            </a:r>
            <a:r>
              <a:rPr lang="zh-CN" altLang="en-US" sz="1200" b="1" dirty="0" smtClean="0">
                <a:solidFill>
                  <a:schemeClr val="bg1"/>
                </a:solidFill>
                <a:latin typeface="微软雅黑" panose="020B0503020204020204" pitchFamily="34" charset="-122"/>
                <a:ea typeface="微软雅黑" panose="020B0503020204020204" pitchFamily="34" charset="-122"/>
              </a:rPr>
              <a:t>选择报考阶段</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en-US" altLang="zh-CN" sz="1200" b="1" dirty="0" smtClean="0">
                <a:solidFill>
                  <a:schemeClr val="bg1"/>
                </a:solidFill>
                <a:latin typeface="微软雅黑" panose="020B0503020204020204" pitchFamily="34" charset="-122"/>
                <a:ea typeface="微软雅黑" panose="020B0503020204020204" pitchFamily="34" charset="-122"/>
              </a:rPr>
              <a:t>2.</a:t>
            </a:r>
            <a:r>
              <a:rPr lang="zh-CN" altLang="en-US" sz="1200" b="1" dirty="0" smtClean="0">
                <a:solidFill>
                  <a:schemeClr val="bg1"/>
                </a:solidFill>
                <a:latin typeface="微软雅黑" panose="020B0503020204020204" pitchFamily="34" charset="-122"/>
                <a:ea typeface="微软雅黑" panose="020B0503020204020204" pitchFamily="34" charset="-122"/>
              </a:rPr>
              <a:t>选择考区</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en-US" altLang="zh-CN" sz="1200" b="1" dirty="0" smtClean="0">
                <a:solidFill>
                  <a:schemeClr val="bg1"/>
                </a:solidFill>
                <a:latin typeface="微软雅黑" panose="020B0503020204020204" pitchFamily="34" charset="-122"/>
                <a:ea typeface="微软雅黑" panose="020B0503020204020204" pitchFamily="34" charset="-122"/>
              </a:rPr>
              <a:t>3.</a:t>
            </a:r>
            <a:r>
              <a:rPr lang="zh-CN" altLang="en-US" sz="1200" b="1" dirty="0" smtClean="0">
                <a:solidFill>
                  <a:schemeClr val="bg1"/>
                </a:solidFill>
                <a:latin typeface="微软雅黑" panose="020B0503020204020204" pitchFamily="34" charset="-122"/>
                <a:ea typeface="微软雅黑" panose="020B0503020204020204" pitchFamily="34" charset="-122"/>
              </a:rPr>
              <a:t>填写个人信息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en-US" altLang="zh-CN" sz="1200" b="1" dirty="0" smtClean="0">
                <a:solidFill>
                  <a:schemeClr val="bg1"/>
                </a:solidFill>
                <a:latin typeface="微软雅黑" panose="020B0503020204020204" pitchFamily="34" charset="-122"/>
                <a:ea typeface="微软雅黑" panose="020B0503020204020204" pitchFamily="34" charset="-122"/>
              </a:rPr>
              <a:t>4.</a:t>
            </a:r>
            <a:r>
              <a:rPr lang="zh-CN" altLang="en-US" sz="1200" b="1" dirty="0" smtClean="0">
                <a:solidFill>
                  <a:schemeClr val="bg1"/>
                </a:solidFill>
                <a:latin typeface="微软雅黑" panose="020B0503020204020204" pitchFamily="34" charset="-122"/>
                <a:ea typeface="微软雅黑" panose="020B0503020204020204" pitchFamily="34" charset="-122"/>
              </a:rPr>
              <a:t>选择科目</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r>
              <a:rPr lang="en-US" altLang="zh-CN" sz="1200" b="1" dirty="0" smtClean="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上</a:t>
            </a:r>
            <a:r>
              <a:rPr lang="zh-CN" altLang="en-US" sz="1200" b="1" dirty="0" smtClean="0">
                <a:solidFill>
                  <a:schemeClr val="bg1"/>
                </a:solidFill>
                <a:latin typeface="微软雅黑" panose="020B0503020204020204" pitchFamily="34" charset="-122"/>
                <a:ea typeface="微软雅黑" panose="020B0503020204020204" pitchFamily="34" charset="-122"/>
              </a:rPr>
              <a:t>传照片</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043500" y="2107362"/>
            <a:ext cx="772657"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阅读公告</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053322" y="3130559"/>
            <a:ext cx="772657"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点击</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我要报名</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2853523" y="1135176"/>
            <a:ext cx="772657"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确认</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b="1" dirty="0" smtClean="0">
                <a:solidFill>
                  <a:schemeClr val="bg1"/>
                </a:solidFill>
                <a:latin typeface="微软雅黑" panose="020B0503020204020204" pitchFamily="34" charset="-122"/>
                <a:ea typeface="微软雅黑" panose="020B0503020204020204" pitchFamily="34" charset="-122"/>
              </a:rPr>
              <a:t>填报信息</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663436" y="1131590"/>
            <a:ext cx="772657"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学历认证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444208" y="1131590"/>
            <a:ext cx="772657"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缴纳</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报名费</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7831791" y="1131590"/>
            <a:ext cx="772657"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打印交费确认表</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279578" y="4227240"/>
            <a:ext cx="772657"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报名失败</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884368" y="4227936"/>
            <a:ext cx="772657"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报名成功</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663439" y="3167257"/>
            <a:ext cx="772657"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去现场</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办理</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Line 42"/>
          <p:cNvSpPr>
            <a:spLocks noChangeShapeType="1"/>
          </p:cNvSpPr>
          <p:nvPr/>
        </p:nvSpPr>
        <p:spPr bwMode="auto">
          <a:xfrm rot="16200000" flipH="1">
            <a:off x="4144811" y="812174"/>
            <a:ext cx="1" cy="103725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35" name="Line 43"/>
          <p:cNvSpPr>
            <a:spLocks noChangeShapeType="1"/>
          </p:cNvSpPr>
          <p:nvPr/>
        </p:nvSpPr>
        <p:spPr bwMode="auto">
          <a:xfrm rot="5400000" flipH="1" flipV="1">
            <a:off x="-1139277" y="2829615"/>
            <a:ext cx="3221168" cy="7522"/>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36" name="Line 42"/>
          <p:cNvSpPr>
            <a:spLocks noChangeShapeType="1"/>
          </p:cNvSpPr>
          <p:nvPr/>
        </p:nvSpPr>
        <p:spPr bwMode="auto">
          <a:xfrm rot="16200000" flipH="1" flipV="1">
            <a:off x="1158113" y="1831295"/>
            <a:ext cx="547782" cy="4352"/>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37" name="Line 42"/>
          <p:cNvSpPr>
            <a:spLocks noChangeShapeType="1"/>
          </p:cNvSpPr>
          <p:nvPr/>
        </p:nvSpPr>
        <p:spPr bwMode="auto">
          <a:xfrm rot="16200000" flipH="1" flipV="1">
            <a:off x="1140434" y="2829080"/>
            <a:ext cx="602956" cy="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41" name="Line 42"/>
          <p:cNvSpPr>
            <a:spLocks noChangeShapeType="1"/>
          </p:cNvSpPr>
          <p:nvPr/>
        </p:nvSpPr>
        <p:spPr bwMode="auto">
          <a:xfrm rot="16200000">
            <a:off x="5938356" y="845348"/>
            <a:ext cx="3594" cy="1008112"/>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42" name="Line 42"/>
          <p:cNvSpPr>
            <a:spLocks noChangeShapeType="1"/>
          </p:cNvSpPr>
          <p:nvPr/>
        </p:nvSpPr>
        <p:spPr bwMode="auto">
          <a:xfrm rot="16200000">
            <a:off x="7522535" y="1041943"/>
            <a:ext cx="3591" cy="614926"/>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44" name="Line 42"/>
          <p:cNvSpPr>
            <a:spLocks noChangeShapeType="1"/>
          </p:cNvSpPr>
          <p:nvPr/>
        </p:nvSpPr>
        <p:spPr bwMode="auto">
          <a:xfrm rot="16200000">
            <a:off x="1377312" y="3541688"/>
            <a:ext cx="25" cy="180451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48" name="Line 43"/>
          <p:cNvSpPr>
            <a:spLocks noChangeShapeType="1"/>
          </p:cNvSpPr>
          <p:nvPr/>
        </p:nvSpPr>
        <p:spPr bwMode="auto">
          <a:xfrm rot="5400000" flipH="1" flipV="1">
            <a:off x="564329" y="1117774"/>
            <a:ext cx="4400" cy="214433"/>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49" name="矩形 48"/>
          <p:cNvSpPr/>
          <p:nvPr/>
        </p:nvSpPr>
        <p:spPr>
          <a:xfrm>
            <a:off x="329518" y="2643758"/>
            <a:ext cx="276051" cy="7220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不</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接</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受</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Line 42"/>
          <p:cNvSpPr>
            <a:spLocks noChangeShapeType="1"/>
          </p:cNvSpPr>
          <p:nvPr/>
        </p:nvSpPr>
        <p:spPr bwMode="auto">
          <a:xfrm rot="16200000" flipH="1">
            <a:off x="4247955" y="2365446"/>
            <a:ext cx="1603619" cy="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51" name="矩形 50"/>
          <p:cNvSpPr/>
          <p:nvPr/>
        </p:nvSpPr>
        <p:spPr>
          <a:xfrm>
            <a:off x="4677101" y="2211710"/>
            <a:ext cx="750611"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未通过</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Line 43"/>
          <p:cNvSpPr>
            <a:spLocks noChangeShapeType="1"/>
          </p:cNvSpPr>
          <p:nvPr/>
        </p:nvSpPr>
        <p:spPr bwMode="auto">
          <a:xfrm rot="5400000" flipV="1">
            <a:off x="6115686" y="2710399"/>
            <a:ext cx="8971" cy="1368152"/>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54" name="Line 42"/>
          <p:cNvSpPr>
            <a:spLocks noChangeShapeType="1"/>
          </p:cNvSpPr>
          <p:nvPr/>
        </p:nvSpPr>
        <p:spPr bwMode="auto">
          <a:xfrm rot="16200000">
            <a:off x="5880073" y="2483752"/>
            <a:ext cx="1848352" cy="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55" name="矩形 54"/>
          <p:cNvSpPr/>
          <p:nvPr/>
        </p:nvSpPr>
        <p:spPr>
          <a:xfrm>
            <a:off x="5724127" y="3275269"/>
            <a:ext cx="576064"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通过</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Line 43"/>
          <p:cNvSpPr>
            <a:spLocks noChangeShapeType="1"/>
          </p:cNvSpPr>
          <p:nvPr/>
        </p:nvSpPr>
        <p:spPr bwMode="auto">
          <a:xfrm rot="5400000" flipH="1">
            <a:off x="4663439" y="3985627"/>
            <a:ext cx="772643" cy="2"/>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58" name="Line 42"/>
          <p:cNvSpPr>
            <a:spLocks noChangeShapeType="1"/>
          </p:cNvSpPr>
          <p:nvPr/>
        </p:nvSpPr>
        <p:spPr bwMode="auto">
          <a:xfrm rot="16200000" flipV="1">
            <a:off x="4047999" y="3406219"/>
            <a:ext cx="18145" cy="1985373"/>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59" name="矩形 58"/>
          <p:cNvSpPr/>
          <p:nvPr/>
        </p:nvSpPr>
        <p:spPr>
          <a:xfrm>
            <a:off x="3779912" y="4299967"/>
            <a:ext cx="750611"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未通过</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Line 42"/>
          <p:cNvSpPr>
            <a:spLocks noChangeShapeType="1"/>
          </p:cNvSpPr>
          <p:nvPr/>
        </p:nvSpPr>
        <p:spPr bwMode="auto">
          <a:xfrm rot="16200000" flipH="1" flipV="1">
            <a:off x="6885863" y="2893411"/>
            <a:ext cx="2667662" cy="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76" name="Line 42"/>
          <p:cNvSpPr>
            <a:spLocks noChangeShapeType="1"/>
          </p:cNvSpPr>
          <p:nvPr/>
        </p:nvSpPr>
        <p:spPr bwMode="auto">
          <a:xfrm rot="16200000">
            <a:off x="2221961" y="2940781"/>
            <a:ext cx="24" cy="811628"/>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77" name="Line 42"/>
          <p:cNvSpPr>
            <a:spLocks noChangeShapeType="1"/>
          </p:cNvSpPr>
          <p:nvPr/>
        </p:nvSpPr>
        <p:spPr bwMode="auto">
          <a:xfrm rot="16200000" flipV="1">
            <a:off x="2959826" y="1833469"/>
            <a:ext cx="547783" cy="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38" name="矩形 37"/>
          <p:cNvSpPr/>
          <p:nvPr/>
        </p:nvSpPr>
        <p:spPr>
          <a:xfrm>
            <a:off x="5580112" y="1222792"/>
            <a:ext cx="576064"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通过</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601736" y="894750"/>
            <a:ext cx="1738016" cy="6724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新考生注册用户并登录报名系统；</a:t>
            </a:r>
            <a:r>
              <a:rPr lang="en-US" altLang="zh-CN" sz="1200" b="1" dirty="0" smtClean="0">
                <a:solidFill>
                  <a:srgbClr val="FF0000"/>
                </a:solidFill>
                <a:latin typeface="微软雅黑" panose="020B0503020204020204" pitchFamily="34" charset="-122"/>
                <a:ea typeface="微软雅黑" panose="020B0503020204020204" pitchFamily="34" charset="-122"/>
              </a:rPr>
              <a:t>18</a:t>
            </a:r>
            <a:r>
              <a:rPr lang="zh-CN" altLang="en-US" sz="1200" b="1" dirty="0" smtClean="0">
                <a:solidFill>
                  <a:srgbClr val="FF0000"/>
                </a:solidFill>
                <a:latin typeface="微软雅黑" panose="020B0503020204020204" pitchFamily="34" charset="-122"/>
                <a:ea typeface="微软雅黑" panose="020B0503020204020204" pitchFamily="34" charset="-122"/>
              </a:rPr>
              <a:t>年老考生直接登录报名系统</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ircle(in)">
                                      <p:cBhvr>
                                        <p:cTn id="31" dur="2000"/>
                                        <p:tgtEl>
                                          <p:spTgt spid="2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ircle(in)">
                                      <p:cBhvr>
                                        <p:cTn id="34" dur="2000"/>
                                        <p:tgtEl>
                                          <p:spTgt spid="2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ircle(in)">
                                      <p:cBhvr>
                                        <p:cTn id="37" dur="2000"/>
                                        <p:tgtEl>
                                          <p:spTgt spid="3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circle(in)">
                                      <p:cBhvr>
                                        <p:cTn id="40" dur="2000"/>
                                        <p:tgtEl>
                                          <p:spTgt spid="31"/>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right)">
                                      <p:cBhvr>
                                        <p:cTn id="43" dur="500"/>
                                        <p:tgtEl>
                                          <p:spTgt spid="3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circle(in)">
                                      <p:cBhvr>
                                        <p:cTn id="49" dur="2000"/>
                                        <p:tgtEl>
                                          <p:spTgt spid="3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circle(in)">
                                      <p:cBhvr>
                                        <p:cTn id="52" dur="2000"/>
                                        <p:tgtEl>
                                          <p:spTgt spid="4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circle(in)">
                                      <p:cBhvr>
                                        <p:cTn id="55" dur="2000"/>
                                        <p:tgtEl>
                                          <p:spTgt spid="42"/>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circle(in)">
                                      <p:cBhvr>
                                        <p:cTn id="58" dur="2000"/>
                                        <p:tgtEl>
                                          <p:spTgt spid="4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right)">
                                      <p:cBhvr>
                                        <p:cTn id="61" dur="500"/>
                                        <p:tgtEl>
                                          <p:spTgt spid="48"/>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circle(in)">
                                      <p:cBhvr>
                                        <p:cTn id="64" dur="2000"/>
                                        <p:tgtEl>
                                          <p:spTgt spid="49"/>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circle(in)">
                                      <p:cBhvr>
                                        <p:cTn id="67" dur="2000"/>
                                        <p:tgtEl>
                                          <p:spTgt spid="50"/>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circle(in)">
                                      <p:cBhvr>
                                        <p:cTn id="70" dur="2000"/>
                                        <p:tgtEl>
                                          <p:spTgt spid="51"/>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right)">
                                      <p:cBhvr>
                                        <p:cTn id="73" dur="500"/>
                                        <p:tgtEl>
                                          <p:spTgt spid="53"/>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circle(in)">
                                      <p:cBhvr>
                                        <p:cTn id="76" dur="2000"/>
                                        <p:tgtEl>
                                          <p:spTgt spid="54"/>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circle(in)">
                                      <p:cBhvr>
                                        <p:cTn id="79" dur="2000"/>
                                        <p:tgtEl>
                                          <p:spTgt spid="55"/>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right)">
                                      <p:cBhvr>
                                        <p:cTn id="82" dur="500"/>
                                        <p:tgtEl>
                                          <p:spTgt spid="57"/>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circle(in)">
                                      <p:cBhvr>
                                        <p:cTn id="85" dur="2000"/>
                                        <p:tgtEl>
                                          <p:spTgt spid="58"/>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circle(in)">
                                      <p:cBhvr>
                                        <p:cTn id="88" dur="2000"/>
                                        <p:tgtEl>
                                          <p:spTgt spid="59"/>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circle(in)">
                                      <p:cBhvr>
                                        <p:cTn id="91" dur="2000"/>
                                        <p:tgtEl>
                                          <p:spTgt spid="60"/>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circle(in)">
                                      <p:cBhvr>
                                        <p:cTn id="94" dur="2000"/>
                                        <p:tgtEl>
                                          <p:spTgt spid="76"/>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circle(in)">
                                      <p:cBhvr>
                                        <p:cTn id="97" dur="2000"/>
                                        <p:tgtEl>
                                          <p:spTgt spid="77"/>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circle(in)">
                                      <p:cBhvr>
                                        <p:cTn id="10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4" grpId="0" animBg="1"/>
      <p:bldP spid="15" grpId="0" animBg="1"/>
      <p:bldP spid="24" grpId="0" animBg="1"/>
      <p:bldP spid="25" grpId="0" animBg="1"/>
      <p:bldP spid="30" grpId="0" animBg="1"/>
      <p:bldP spid="31" grpId="0" animBg="1"/>
      <p:bldP spid="35" grpId="0" animBg="1"/>
      <p:bldP spid="36" grpId="0" animBg="1"/>
      <p:bldP spid="37" grpId="0" animBg="1"/>
      <p:bldP spid="41" grpId="0" animBg="1"/>
      <p:bldP spid="42" grpId="0" animBg="1"/>
      <p:bldP spid="44" grpId="0" animBg="1"/>
      <p:bldP spid="48" grpId="0" animBg="1"/>
      <p:bldP spid="49" grpId="0" animBg="1"/>
      <p:bldP spid="50" grpId="0" animBg="1"/>
      <p:bldP spid="51" grpId="0" animBg="1"/>
      <p:bldP spid="53" grpId="0" animBg="1"/>
      <p:bldP spid="54" grpId="0" animBg="1"/>
      <p:bldP spid="55" grpId="0" animBg="1"/>
      <p:bldP spid="57" grpId="0" animBg="1"/>
      <p:bldP spid="58" grpId="0" animBg="1"/>
      <p:bldP spid="59" grpId="0" animBg="1"/>
      <p:bldP spid="60" grpId="0" animBg="1"/>
      <p:bldP spid="76" grpId="0" animBg="1"/>
      <p:bldP spid="77" grpId="0" animBg="1"/>
      <p:bldP spid="38"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首页</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96272" y="627534"/>
            <a:ext cx="5751455" cy="431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注册页面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5577" y="694083"/>
            <a:ext cx="3768062" cy="4198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3041" y="1511027"/>
            <a:ext cx="4248104" cy="214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89243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登录后报名页面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55676" y="699541"/>
            <a:ext cx="5832648" cy="418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5350528"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选择阶段页面</a:t>
            </a:r>
            <a:endPar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31639" y="699542"/>
            <a:ext cx="645702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17235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选择考区页面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91679" y="699542"/>
            <a:ext cx="5760641" cy="414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17235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填写报名信息页面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7544" y="771550"/>
            <a:ext cx="4101139"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8683" y="1779662"/>
            <a:ext cx="4258709" cy="227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17235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选择报考科目页面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2"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3640" y="843558"/>
            <a:ext cx="5380409" cy="275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571750"/>
            <a:ext cx="4433574" cy="224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17235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上传照片页面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3608" y="699542"/>
            <a:ext cx="507160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208" y="855490"/>
            <a:ext cx="2778065" cy="110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17235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确认填报信息页面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1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33972" y="843558"/>
            <a:ext cx="5076056" cy="391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4803998"/>
            <a:ext cx="9144000" cy="339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2499228" y="1313287"/>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圆角矩形 19"/>
          <p:cNvSpPr/>
          <p:nvPr/>
        </p:nvSpPr>
        <p:spPr>
          <a:xfrm>
            <a:off x="2499228" y="1927469"/>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dirty="0"/>
          </a:p>
        </p:txBody>
      </p:sp>
      <p:sp>
        <p:nvSpPr>
          <p:cNvPr id="21" name="圆角矩形 20"/>
          <p:cNvSpPr/>
          <p:nvPr/>
        </p:nvSpPr>
        <p:spPr>
          <a:xfrm>
            <a:off x="2499228" y="2541650"/>
            <a:ext cx="776951" cy="45141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圆角矩形 21"/>
          <p:cNvSpPr/>
          <p:nvPr/>
        </p:nvSpPr>
        <p:spPr>
          <a:xfrm>
            <a:off x="2499228" y="3155832"/>
            <a:ext cx="776951" cy="451412"/>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椭圆 80"/>
          <p:cNvSpPr/>
          <p:nvPr/>
        </p:nvSpPr>
        <p:spPr bwMode="auto">
          <a:xfrm>
            <a:off x="2483768" y="1275606"/>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anose="020B0503020204020204" pitchFamily="34" charset="-122"/>
                <a:ea typeface="微软雅黑" panose="020B0503020204020204" pitchFamily="34" charset="-122"/>
              </a:rPr>
              <a:t>01</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24" name="椭圆 80"/>
          <p:cNvSpPr/>
          <p:nvPr/>
        </p:nvSpPr>
        <p:spPr bwMode="auto">
          <a:xfrm>
            <a:off x="2483768" y="1893166"/>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anose="020B0503020204020204" pitchFamily="34" charset="-122"/>
                <a:ea typeface="微软雅黑" panose="020B0503020204020204" pitchFamily="34" charset="-122"/>
              </a:rPr>
              <a:t>02</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25" name="椭圆 80"/>
          <p:cNvSpPr/>
          <p:nvPr/>
        </p:nvSpPr>
        <p:spPr bwMode="auto">
          <a:xfrm>
            <a:off x="2483768" y="2507348"/>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anose="020B0503020204020204" pitchFamily="34" charset="-122"/>
                <a:ea typeface="微软雅黑" panose="020B0503020204020204" pitchFamily="34" charset="-122"/>
              </a:rPr>
              <a:t>03</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26" name="椭圆 80"/>
          <p:cNvSpPr/>
          <p:nvPr/>
        </p:nvSpPr>
        <p:spPr bwMode="auto">
          <a:xfrm>
            <a:off x="2483768" y="3135216"/>
            <a:ext cx="709935" cy="520016"/>
          </a:xfrm>
          <a:prstGeom prst="ellipse">
            <a:avLst/>
          </a:prstGeom>
          <a:noFill/>
          <a:ln w="25400" cap="flat" cmpd="sng" algn="ctr">
            <a:noFill/>
            <a:prstDash val="solid"/>
          </a:ln>
          <a:effectLst>
            <a:innerShdw blurRad="63500" dist="25400" dir="18660000">
              <a:prstClr val="black">
                <a:alpha val="35000"/>
              </a:prstClr>
            </a:innerShdw>
          </a:effectLst>
        </p:spPr>
        <p:txBody>
          <a:bodyPr lIns="51435" tIns="25718" rIns="51435" bIns="2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b="1" kern="0" dirty="0" smtClean="0">
                <a:solidFill>
                  <a:srgbClr val="FFFFFF"/>
                </a:solidFill>
                <a:latin typeface="微软雅黑" panose="020B0503020204020204" pitchFamily="34" charset="-122"/>
                <a:ea typeface="微软雅黑" panose="020B0503020204020204" pitchFamily="34" charset="-122"/>
              </a:rPr>
              <a:t>04</a:t>
            </a:r>
            <a:endParaRPr lang="zh-CN" altLang="en-US" sz="2100" b="1" kern="0" dirty="0">
              <a:solidFill>
                <a:srgbClr val="FFFFFF"/>
              </a:solidFill>
              <a:latin typeface="微软雅黑" panose="020B0503020204020204" pitchFamily="34" charset="-122"/>
              <a:ea typeface="微软雅黑" panose="020B0503020204020204" pitchFamily="34" charset="-122"/>
            </a:endParaRPr>
          </a:p>
        </p:txBody>
      </p:sp>
      <p:sp>
        <p:nvSpPr>
          <p:cNvPr id="27" name="矩形 39"/>
          <p:cNvSpPr>
            <a:spLocks noChangeArrowheads="1"/>
          </p:cNvSpPr>
          <p:nvPr/>
        </p:nvSpPr>
        <p:spPr bwMode="auto">
          <a:xfrm>
            <a:off x="3633540" y="1283666"/>
            <a:ext cx="2594644"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系统概况</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8" name="矩形 39"/>
          <p:cNvSpPr>
            <a:spLocks noChangeArrowheads="1"/>
          </p:cNvSpPr>
          <p:nvPr/>
        </p:nvSpPr>
        <p:spPr bwMode="auto">
          <a:xfrm>
            <a:off x="3633540" y="1906824"/>
            <a:ext cx="551046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网报前台：包含</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PC</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端、移动端（面向考生）</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1" name="矩形 39"/>
          <p:cNvSpPr>
            <a:spLocks noChangeArrowheads="1"/>
          </p:cNvSpPr>
          <p:nvPr/>
        </p:nvSpPr>
        <p:spPr bwMode="auto">
          <a:xfrm>
            <a:off x="3633540" y="2521802"/>
            <a:ext cx="3530748"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后台管理（面向各级协会）</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2" name="矩形 39"/>
          <p:cNvSpPr>
            <a:spLocks noChangeArrowheads="1"/>
          </p:cNvSpPr>
          <p:nvPr/>
        </p:nvSpPr>
        <p:spPr bwMode="auto">
          <a:xfrm>
            <a:off x="3633540" y="3141865"/>
            <a:ext cx="3746772"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565"/>
              </a:spcBef>
            </a:pP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考务管理（面向各级协会）</a:t>
            </a: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MH_Others_1"/>
          <p:cNvSpPr txBox="1"/>
          <p:nvPr>
            <p:custDataLst>
              <p:tags r:id="rId1"/>
            </p:custDataLst>
          </p:nvPr>
        </p:nvSpPr>
        <p:spPr>
          <a:xfrm>
            <a:off x="899592" y="1855032"/>
            <a:ext cx="1141603" cy="615425"/>
          </a:xfrm>
          <a:prstGeom prst="rect">
            <a:avLst/>
          </a:prstGeom>
          <a:noFill/>
        </p:spPr>
        <p:txBody>
          <a:bodyPr vert="horz" wrap="square" lIns="0" tIns="0" rIns="0" bIns="0" rtlCol="0" anchor="ctr" anchorCtr="0">
            <a:spAutoFit/>
          </a:bodyPr>
          <a:lstStyle/>
          <a:p>
            <a:pPr algn="ctr"/>
            <a:r>
              <a:rPr lang="zh-CN" altLang="en-US" sz="4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MH_Others_2"/>
          <p:cNvSpPr txBox="1"/>
          <p:nvPr>
            <p:custDataLst>
              <p:tags r:id="rId2"/>
            </p:custDataLst>
          </p:nvPr>
        </p:nvSpPr>
        <p:spPr>
          <a:xfrm>
            <a:off x="539552" y="2483359"/>
            <a:ext cx="1872208" cy="307777"/>
          </a:xfrm>
          <a:prstGeom prst="rect">
            <a:avLst/>
          </a:prstGeom>
          <a:noFill/>
        </p:spPr>
        <p:txBody>
          <a:bodyPr wrap="square" lIns="0" tIns="0" rIns="0" bIns="0">
            <a:spAutoFit/>
          </a:bodyPr>
          <a:lstStyle/>
          <a:p>
            <a:pPr algn="ctr">
              <a:defRPr/>
            </a:pP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p:bldP spid="24" grpId="0"/>
      <p:bldP spid="25" grpId="0"/>
      <p:bldP spid="26" grpId="0"/>
      <p:bldP spid="27" grpId="0"/>
      <p:bldP spid="28"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17235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学历认证页面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4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9180" y="987574"/>
            <a:ext cx="5089313" cy="262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3508" y="3147814"/>
            <a:ext cx="39814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17235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完成信息填写页面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9955" y="843558"/>
            <a:ext cx="816650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17235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网上支付页面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9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64" y="843558"/>
            <a:ext cx="5246056" cy="268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2551" y="3075806"/>
            <a:ext cx="4880570" cy="172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注意事项</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9"/>
          <p:cNvSpPr txBox="1">
            <a:spLocks noChangeArrowheads="1"/>
          </p:cNvSpPr>
          <p:nvPr/>
        </p:nvSpPr>
        <p:spPr bwMode="auto">
          <a:xfrm flipH="1">
            <a:off x="827584" y="2139702"/>
            <a:ext cx="1422784" cy="12003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注  意</a:t>
            </a:r>
            <a:endParaRPr lang="en-US" altLang="zh-CN" sz="36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事  项</a:t>
            </a:r>
            <a:endParaRPr lang="en-US" altLang="ko-KR" sz="3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26"/>
          <p:cNvSpPr/>
          <p:nvPr/>
        </p:nvSpPr>
        <p:spPr>
          <a:xfrm>
            <a:off x="827584" y="1851670"/>
            <a:ext cx="1584176" cy="460605"/>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34"/>
          <p:cNvSpPr/>
          <p:nvPr/>
        </p:nvSpPr>
        <p:spPr>
          <a:xfrm>
            <a:off x="539552" y="2108638"/>
            <a:ext cx="1622235" cy="1347147"/>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6" name="Line 43"/>
          <p:cNvSpPr>
            <a:spLocks noChangeShapeType="1"/>
          </p:cNvSpPr>
          <p:nvPr/>
        </p:nvSpPr>
        <p:spPr bwMode="auto">
          <a:xfrm rot="5400000">
            <a:off x="5738216" y="-1460697"/>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7" name="Line 43"/>
          <p:cNvSpPr>
            <a:spLocks noChangeShapeType="1"/>
          </p:cNvSpPr>
          <p:nvPr/>
        </p:nvSpPr>
        <p:spPr bwMode="auto">
          <a:xfrm rot="5400000">
            <a:off x="5724127" y="-740615"/>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 name="TextBox 1"/>
          <p:cNvSpPr txBox="1"/>
          <p:nvPr/>
        </p:nvSpPr>
        <p:spPr>
          <a:xfrm>
            <a:off x="2915816" y="516037"/>
            <a:ext cx="5616624" cy="830997"/>
          </a:xfrm>
          <a:prstGeom prst="rect">
            <a:avLst/>
          </a:prstGeom>
          <a:noFill/>
        </p:spPr>
        <p:txBody>
          <a:bodyPr wrap="square" rtlCol="0">
            <a:spAutoFit/>
          </a:bodyPr>
          <a:lstStyle/>
          <a:p>
            <a:r>
              <a:rPr lang="en-US" altLang="zh-CN" sz="1600" dirty="0">
                <a:solidFill>
                  <a:srgbClr val="FF0000"/>
                </a:solidFill>
                <a:latin typeface="微软雅黑" panose="020B0503020204020204" pitchFamily="34" charset="-122"/>
                <a:ea typeface="微软雅黑" panose="020B0503020204020204" pitchFamily="34" charset="-122"/>
              </a:rPr>
              <a:t>1.</a:t>
            </a:r>
            <a:r>
              <a:rPr lang="zh-CN" altLang="en-US" sz="1600" dirty="0" smtClean="0">
                <a:solidFill>
                  <a:srgbClr val="FF0000"/>
                </a:solidFill>
                <a:latin typeface="微软雅黑" panose="020B0503020204020204" pitchFamily="34" charset="-122"/>
                <a:ea typeface="微软雅黑" panose="020B0503020204020204" pitchFamily="34" charset="-122"/>
              </a:rPr>
              <a:t>新考生还有除</a:t>
            </a:r>
            <a:r>
              <a:rPr lang="en-US" altLang="zh-CN" sz="1600" dirty="0" smtClean="0">
                <a:solidFill>
                  <a:srgbClr val="FF0000"/>
                </a:solidFill>
                <a:latin typeface="微软雅黑" panose="020B0503020204020204" pitchFamily="34" charset="-122"/>
                <a:ea typeface="微软雅黑" panose="020B0503020204020204" pitchFamily="34" charset="-122"/>
              </a:rPr>
              <a:t>18</a:t>
            </a:r>
            <a:r>
              <a:rPr lang="zh-CN" altLang="en-US" sz="1600" dirty="0" smtClean="0">
                <a:solidFill>
                  <a:srgbClr val="FF0000"/>
                </a:solidFill>
                <a:latin typeface="微软雅黑" panose="020B0503020204020204" pitchFamily="34" charset="-122"/>
                <a:ea typeface="微软雅黑" panose="020B0503020204020204" pitchFamily="34" charset="-122"/>
              </a:rPr>
              <a:t>年报名的老考生需要注册</a:t>
            </a:r>
            <a:r>
              <a:rPr lang="zh-CN" altLang="en-US" sz="1600" dirty="0">
                <a:solidFill>
                  <a:srgbClr val="FF0000"/>
                </a:solidFill>
                <a:latin typeface="微软雅黑" panose="020B0503020204020204" pitchFamily="34" charset="-122"/>
                <a:ea typeface="微软雅黑" panose="020B0503020204020204" pitchFamily="34" charset="-122"/>
              </a:rPr>
              <a:t>新</a:t>
            </a:r>
            <a:r>
              <a:rPr lang="zh-CN" altLang="en-US" sz="1600" dirty="0" smtClean="0">
                <a:solidFill>
                  <a:srgbClr val="FF0000"/>
                </a:solidFill>
                <a:latin typeface="微软雅黑" panose="020B0503020204020204" pitchFamily="34" charset="-122"/>
                <a:ea typeface="微软雅黑" panose="020B0503020204020204" pitchFamily="34" charset="-122"/>
              </a:rPr>
              <a:t>用户同时</a:t>
            </a:r>
            <a:r>
              <a:rPr lang="zh-CN" altLang="en-US" sz="1600" dirty="0">
                <a:solidFill>
                  <a:srgbClr val="FF0000"/>
                </a:solidFill>
                <a:latin typeface="微软雅黑" panose="020B0503020204020204" pitchFamily="34" charset="-122"/>
                <a:ea typeface="微软雅黑" panose="020B0503020204020204" pitchFamily="34" charset="-122"/>
              </a:rPr>
              <a:t>绑定手机</a:t>
            </a:r>
            <a:r>
              <a:rPr lang="zh-CN" altLang="en-US" sz="1600" dirty="0" smtClean="0">
                <a:solidFill>
                  <a:srgbClr val="FF0000"/>
                </a:solidFill>
                <a:latin typeface="微软雅黑" panose="020B0503020204020204" pitchFamily="34" charset="-122"/>
                <a:ea typeface="微软雅黑" panose="020B0503020204020204" pitchFamily="34" charset="-122"/>
              </a:rPr>
              <a:t>号登录报名网站，</a:t>
            </a:r>
            <a:r>
              <a:rPr lang="en-US" altLang="zh-CN" sz="1600" dirty="0" smtClean="0">
                <a:solidFill>
                  <a:srgbClr val="FF0000"/>
                </a:solidFill>
                <a:latin typeface="微软雅黑" panose="020B0503020204020204" pitchFamily="34" charset="-122"/>
                <a:ea typeface="微软雅黑" panose="020B0503020204020204" pitchFamily="34" charset="-122"/>
              </a:rPr>
              <a:t>18</a:t>
            </a:r>
            <a:r>
              <a:rPr lang="zh-CN" altLang="en-US" sz="1600" dirty="0" smtClean="0">
                <a:solidFill>
                  <a:srgbClr val="FF0000"/>
                </a:solidFill>
                <a:latin typeface="微软雅黑" panose="020B0503020204020204" pitchFamily="34" charset="-122"/>
                <a:ea typeface="微软雅黑" panose="020B0503020204020204" pitchFamily="34" charset="-122"/>
              </a:rPr>
              <a:t>年报名的老考生不需要注册。登录成功后</a:t>
            </a:r>
            <a:r>
              <a:rPr lang="zh-CN" altLang="en-US" sz="1600" dirty="0">
                <a:solidFill>
                  <a:srgbClr val="FF0000"/>
                </a:solidFill>
                <a:latin typeface="微软雅黑" panose="020B0503020204020204" pitchFamily="34" charset="-122"/>
                <a:ea typeface="微软雅黑" panose="020B0503020204020204" pitchFamily="34" charset="-122"/>
              </a:rPr>
              <a:t>会有短信提醒并提示</a:t>
            </a:r>
            <a:r>
              <a:rPr lang="zh-CN" altLang="en-US" sz="1600" dirty="0" smtClean="0">
                <a:solidFill>
                  <a:srgbClr val="FF0000"/>
                </a:solidFill>
                <a:latin typeface="微软雅黑" panose="020B0503020204020204" pitchFamily="34" charset="-122"/>
                <a:ea typeface="微软雅黑" panose="020B0503020204020204" pitchFamily="34" charset="-122"/>
              </a:rPr>
              <a:t>报名截止时间</a:t>
            </a:r>
            <a:r>
              <a:rPr lang="zh-CN" altLang="en-US" sz="1600" dirty="0">
                <a:solidFill>
                  <a:srgbClr val="FF0000"/>
                </a:solidFill>
                <a:latin typeface="微软雅黑" panose="020B0503020204020204" pitchFamily="34" charset="-122"/>
                <a:ea typeface="微软雅黑" panose="020B0503020204020204" pitchFamily="34" charset="-122"/>
              </a:rPr>
              <a:t>。</a:t>
            </a:r>
            <a:endParaRPr lang="en-US" altLang="zh-CN" sz="1600" dirty="0">
              <a:solidFill>
                <a:srgbClr val="FF0000"/>
              </a:solidFill>
              <a:latin typeface="微软雅黑" panose="020B0503020204020204" pitchFamily="34" charset="-122"/>
              <a:ea typeface="微软雅黑" panose="020B0503020204020204" pitchFamily="34" charset="-122"/>
            </a:endParaRPr>
          </a:p>
        </p:txBody>
      </p:sp>
      <p:sp>
        <p:nvSpPr>
          <p:cNvPr id="10" name="Line 43"/>
          <p:cNvSpPr>
            <a:spLocks noChangeShapeType="1"/>
          </p:cNvSpPr>
          <p:nvPr/>
        </p:nvSpPr>
        <p:spPr bwMode="auto">
          <a:xfrm rot="5400000">
            <a:off x="5724127" y="-20535"/>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5724127" y="678059"/>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2" name="Line 43"/>
          <p:cNvSpPr>
            <a:spLocks noChangeShapeType="1"/>
          </p:cNvSpPr>
          <p:nvPr/>
        </p:nvSpPr>
        <p:spPr bwMode="auto">
          <a:xfrm rot="5400000">
            <a:off x="5724127" y="1398139"/>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3" name="Line 43"/>
          <p:cNvSpPr>
            <a:spLocks noChangeShapeType="1"/>
          </p:cNvSpPr>
          <p:nvPr/>
        </p:nvSpPr>
        <p:spPr bwMode="auto">
          <a:xfrm rot="5400000">
            <a:off x="5724127" y="2118219"/>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4" name="TextBox 13"/>
          <p:cNvSpPr txBox="1"/>
          <p:nvPr/>
        </p:nvSpPr>
        <p:spPr>
          <a:xfrm>
            <a:off x="2923336" y="1482921"/>
            <a:ext cx="5609104" cy="584775"/>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证件号码符合身份证规则的，网报系统强制证件类型为内地居民身份证，且不可更改</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915815" y="2211712"/>
            <a:ext cx="5630713" cy="584775"/>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限制证件类型（中国护照）使用范围，内地考生不能使用中国护照报名。</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915816" y="3147816"/>
            <a:ext cx="5616624"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确认填报信息需要手机验证</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码</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915816" y="3867896"/>
            <a:ext cx="5616624"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老考生不能</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作为应届生</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报名</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915816" y="4363239"/>
            <a:ext cx="5616624" cy="584775"/>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学历</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认证根据姓名和身份证在学信网进行认证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不需要填写毕业证编号。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anim calcmode="lin" valueType="num">
                                      <p:cBhvr>
                                        <p:cTn id="9" dur="350" fill="hold"/>
                                        <p:tgtEl>
                                          <p:spTgt spid="7"/>
                                        </p:tgtEl>
                                        <p:attrNameLst>
                                          <p:attrName>style.rotation</p:attrName>
                                        </p:attrNameLst>
                                      </p:cBhvr>
                                      <p:tavLst>
                                        <p:tav tm="0">
                                          <p:val>
                                            <p:fltVal val="360"/>
                                          </p:val>
                                        </p:tav>
                                        <p:tav tm="100000">
                                          <p:val>
                                            <p:fltVal val="0"/>
                                          </p:val>
                                        </p:tav>
                                      </p:tavLst>
                                    </p:anim>
                                    <p:animEffect transition="in" filter="fade">
                                      <p:cBhvr>
                                        <p:cTn id="10" dur="350"/>
                                        <p:tgtEl>
                                          <p:spTgt spid="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8"/>
                                        </p:tgtEl>
                                        <p:attrNameLst>
                                          <p:attrName>style.visibility</p:attrName>
                                        </p:attrNameLst>
                                      </p:cBhvr>
                                      <p:to>
                                        <p:strVal val="visible"/>
                                      </p:to>
                                    </p:set>
                                    <p:anim calcmode="lin" valueType="num">
                                      <p:cBhvr>
                                        <p:cTn id="13" dur="350" fill="hold"/>
                                        <p:tgtEl>
                                          <p:spTgt spid="8"/>
                                        </p:tgtEl>
                                        <p:attrNameLst>
                                          <p:attrName>ppt_w</p:attrName>
                                        </p:attrNameLst>
                                      </p:cBhvr>
                                      <p:tavLst>
                                        <p:tav tm="0">
                                          <p:val>
                                            <p:strVal val="4*#ppt_w"/>
                                          </p:val>
                                        </p:tav>
                                        <p:tav tm="100000">
                                          <p:val>
                                            <p:strVal val="#ppt_w"/>
                                          </p:val>
                                        </p:tav>
                                      </p:tavLst>
                                    </p:anim>
                                    <p:anim calcmode="lin" valueType="num">
                                      <p:cBhvr>
                                        <p:cTn id="14" dur="35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righ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6" grpId="0" animBg="1"/>
      <p:bldP spid="17"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注意事项</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9"/>
          <p:cNvSpPr txBox="1">
            <a:spLocks noChangeArrowheads="1"/>
          </p:cNvSpPr>
          <p:nvPr/>
        </p:nvSpPr>
        <p:spPr bwMode="auto">
          <a:xfrm flipH="1">
            <a:off x="827584" y="2139702"/>
            <a:ext cx="1422784" cy="12003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注  意</a:t>
            </a:r>
            <a:endParaRPr lang="en-US" altLang="zh-CN" sz="36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事  项</a:t>
            </a:r>
            <a:endParaRPr lang="en-US" altLang="ko-KR" sz="3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26"/>
          <p:cNvSpPr/>
          <p:nvPr/>
        </p:nvSpPr>
        <p:spPr>
          <a:xfrm>
            <a:off x="827584" y="1851670"/>
            <a:ext cx="1584176" cy="460605"/>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34"/>
          <p:cNvSpPr/>
          <p:nvPr/>
        </p:nvSpPr>
        <p:spPr>
          <a:xfrm>
            <a:off x="539552" y="2108638"/>
            <a:ext cx="1622235" cy="1347147"/>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6" name="Line 43"/>
          <p:cNvSpPr>
            <a:spLocks noChangeShapeType="1"/>
          </p:cNvSpPr>
          <p:nvPr/>
        </p:nvSpPr>
        <p:spPr bwMode="auto">
          <a:xfrm rot="5400000">
            <a:off x="5738216" y="-1676723"/>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7" name="Line 43"/>
          <p:cNvSpPr>
            <a:spLocks noChangeShapeType="1"/>
          </p:cNvSpPr>
          <p:nvPr/>
        </p:nvSpPr>
        <p:spPr bwMode="auto">
          <a:xfrm rot="5400000">
            <a:off x="5724127" y="-956641"/>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 name="TextBox 1"/>
          <p:cNvSpPr txBox="1"/>
          <p:nvPr/>
        </p:nvSpPr>
        <p:spPr>
          <a:xfrm>
            <a:off x="2915816" y="516037"/>
            <a:ext cx="5616624" cy="584775"/>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7.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以前完成交费，但是未通过毕业证审核或认证的考生仍是首次报考考生。</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Line 43"/>
          <p:cNvSpPr>
            <a:spLocks noChangeShapeType="1"/>
          </p:cNvSpPr>
          <p:nvPr/>
        </p:nvSpPr>
        <p:spPr bwMode="auto">
          <a:xfrm rot="5400000">
            <a:off x="5724127" y="-236561"/>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5724127" y="483519"/>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2" name="Line 43"/>
          <p:cNvSpPr>
            <a:spLocks noChangeShapeType="1"/>
          </p:cNvSpPr>
          <p:nvPr/>
        </p:nvSpPr>
        <p:spPr bwMode="auto">
          <a:xfrm rot="5400000">
            <a:off x="5724127" y="1203599"/>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3" name="Line 43"/>
          <p:cNvSpPr>
            <a:spLocks noChangeShapeType="1"/>
          </p:cNvSpPr>
          <p:nvPr/>
        </p:nvSpPr>
        <p:spPr bwMode="auto">
          <a:xfrm rot="5400000">
            <a:off x="5724127" y="1923679"/>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4" name="TextBox 13"/>
          <p:cNvSpPr txBox="1"/>
          <p:nvPr/>
        </p:nvSpPr>
        <p:spPr>
          <a:xfrm>
            <a:off x="2923336" y="1266895"/>
            <a:ext cx="5609104" cy="584775"/>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系统自动获取非首次</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报名考生</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基本信息，并对单科合格、违规信息进行提示</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915815" y="2233196"/>
            <a:ext cx="5630713"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安排会计两场考试的考区，增加考生参考时间意向调查。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915816" y="2715766"/>
            <a:ext cx="5616624" cy="584775"/>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首次报名人员均需上传电子照片（照片要求在相应页面有提示）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由省考办在后台进行审核，审核状态不影响考生交费。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915816" y="3435846"/>
            <a:ext cx="5616624" cy="584775"/>
          </a:xfrm>
          <a:prstGeom prst="rect">
            <a:avLst/>
          </a:prstGeom>
          <a:noFill/>
        </p:spPr>
        <p:txBody>
          <a:bodyPr wrap="square" rtlCol="0">
            <a:spAutoFit/>
          </a:bodyPr>
          <a:lstStyle/>
          <a:p>
            <a:r>
              <a:rPr lang="en-US" altLang="zh-CN" sz="1600" dirty="0">
                <a:solidFill>
                  <a:srgbClr val="FF0000"/>
                </a:solidFill>
                <a:latin typeface="微软雅黑" panose="020B0503020204020204" pitchFamily="34" charset="-122"/>
                <a:ea typeface="微软雅黑" panose="020B0503020204020204" pitchFamily="34" charset="-122"/>
              </a:rPr>
              <a:t>11.</a:t>
            </a:r>
            <a:r>
              <a:rPr lang="zh-CN" altLang="en-US" sz="1600" dirty="0">
                <a:solidFill>
                  <a:srgbClr val="FF0000"/>
                </a:solidFill>
                <a:latin typeface="微软雅黑" panose="020B0503020204020204" pitchFamily="34" charset="-122"/>
                <a:ea typeface="微软雅黑" panose="020B0503020204020204" pitchFamily="34" charset="-122"/>
              </a:rPr>
              <a:t>电子照片增加人脸识别</a:t>
            </a:r>
            <a:r>
              <a:rPr lang="zh-CN" altLang="en-US" sz="1600" dirty="0" smtClean="0">
                <a:solidFill>
                  <a:srgbClr val="FF0000"/>
                </a:solidFill>
                <a:latin typeface="微软雅黑" panose="020B0503020204020204" pitchFamily="34" charset="-122"/>
                <a:ea typeface="微软雅黑" panose="020B0503020204020204" pitchFamily="34" charset="-122"/>
              </a:rPr>
              <a:t>功能，自动</a:t>
            </a:r>
            <a:r>
              <a:rPr lang="zh-CN" altLang="en-US" sz="1600" dirty="0">
                <a:solidFill>
                  <a:srgbClr val="FF0000"/>
                </a:solidFill>
                <a:latin typeface="微软雅黑" panose="020B0503020204020204" pitchFamily="34" charset="-122"/>
                <a:ea typeface="微软雅黑" panose="020B0503020204020204" pitchFamily="34" charset="-122"/>
              </a:rPr>
              <a:t>比</a:t>
            </a:r>
            <a:r>
              <a:rPr lang="zh-CN" altLang="en-US" sz="1600" dirty="0" smtClean="0">
                <a:solidFill>
                  <a:srgbClr val="FF0000"/>
                </a:solidFill>
                <a:latin typeface="微软雅黑" panose="020B0503020204020204" pitchFamily="34" charset="-122"/>
                <a:ea typeface="微软雅黑" panose="020B0503020204020204" pitchFamily="34" charset="-122"/>
              </a:rPr>
              <a:t>对审核功能，上</a:t>
            </a:r>
            <a:r>
              <a:rPr lang="zh-CN" altLang="en-US" sz="1600" dirty="0">
                <a:solidFill>
                  <a:srgbClr val="FF0000"/>
                </a:solidFill>
                <a:latin typeface="微软雅黑" panose="020B0503020204020204" pitchFamily="34" charset="-122"/>
                <a:ea typeface="微软雅黑" panose="020B0503020204020204" pitchFamily="34" charset="-122"/>
              </a:rPr>
              <a:t>传的照片将作为准考证照片和考试</a:t>
            </a:r>
            <a:r>
              <a:rPr lang="zh-CN" altLang="en-US" sz="1600" dirty="0" smtClean="0">
                <a:solidFill>
                  <a:srgbClr val="FF0000"/>
                </a:solidFill>
                <a:latin typeface="微软雅黑" panose="020B0503020204020204" pitchFamily="34" charset="-122"/>
                <a:ea typeface="微软雅黑" panose="020B0503020204020204" pitchFamily="34" charset="-122"/>
              </a:rPr>
              <a:t>合格证照片</a:t>
            </a:r>
            <a:r>
              <a:rPr lang="zh-CN" altLang="en-US" sz="1600" dirty="0">
                <a:solidFill>
                  <a:srgbClr val="FF0000"/>
                </a:solidFill>
                <a:latin typeface="微软雅黑" panose="020B0503020204020204" pitchFamily="34" charset="-122"/>
                <a:ea typeface="微软雅黑" panose="020B0503020204020204" pitchFamily="34" charset="-122"/>
              </a:rPr>
              <a:t>。</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915816" y="4155926"/>
            <a:ext cx="5616624" cy="584775"/>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12</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教留服认证请及时</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处理，</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由地方注协后台操作。认证后考生方可缴纳报名</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anim calcmode="lin" valueType="num">
                                      <p:cBhvr>
                                        <p:cTn id="9" dur="350" fill="hold"/>
                                        <p:tgtEl>
                                          <p:spTgt spid="7"/>
                                        </p:tgtEl>
                                        <p:attrNameLst>
                                          <p:attrName>style.rotation</p:attrName>
                                        </p:attrNameLst>
                                      </p:cBhvr>
                                      <p:tavLst>
                                        <p:tav tm="0">
                                          <p:val>
                                            <p:fltVal val="360"/>
                                          </p:val>
                                        </p:tav>
                                        <p:tav tm="100000">
                                          <p:val>
                                            <p:fltVal val="0"/>
                                          </p:val>
                                        </p:tav>
                                      </p:tavLst>
                                    </p:anim>
                                    <p:animEffect transition="in" filter="fade">
                                      <p:cBhvr>
                                        <p:cTn id="10" dur="350"/>
                                        <p:tgtEl>
                                          <p:spTgt spid="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8"/>
                                        </p:tgtEl>
                                        <p:attrNameLst>
                                          <p:attrName>style.visibility</p:attrName>
                                        </p:attrNameLst>
                                      </p:cBhvr>
                                      <p:to>
                                        <p:strVal val="visible"/>
                                      </p:to>
                                    </p:set>
                                    <p:anim calcmode="lin" valueType="num">
                                      <p:cBhvr>
                                        <p:cTn id="13" dur="350" fill="hold"/>
                                        <p:tgtEl>
                                          <p:spTgt spid="8"/>
                                        </p:tgtEl>
                                        <p:attrNameLst>
                                          <p:attrName>ppt_w</p:attrName>
                                        </p:attrNameLst>
                                      </p:cBhvr>
                                      <p:tavLst>
                                        <p:tav tm="0">
                                          <p:val>
                                            <p:strVal val="4*#ppt_w"/>
                                          </p:val>
                                        </p:tav>
                                        <p:tav tm="100000">
                                          <p:val>
                                            <p:strVal val="#ppt_w"/>
                                          </p:val>
                                        </p:tav>
                                      </p:tavLst>
                                    </p:anim>
                                    <p:anim calcmode="lin" valueType="num">
                                      <p:cBhvr>
                                        <p:cTn id="14" dur="35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righ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6" grpId="0" animBg="1"/>
      <p:bldP spid="17"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注意事项</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9"/>
          <p:cNvSpPr txBox="1">
            <a:spLocks noChangeArrowheads="1"/>
          </p:cNvSpPr>
          <p:nvPr/>
        </p:nvSpPr>
        <p:spPr bwMode="auto">
          <a:xfrm flipH="1">
            <a:off x="827584" y="2139702"/>
            <a:ext cx="1422784" cy="12003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注  意</a:t>
            </a:r>
            <a:endParaRPr lang="en-US" altLang="zh-CN" sz="36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事  项</a:t>
            </a:r>
            <a:endParaRPr lang="en-US" altLang="ko-KR" sz="3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26"/>
          <p:cNvSpPr/>
          <p:nvPr/>
        </p:nvSpPr>
        <p:spPr>
          <a:xfrm>
            <a:off x="827584" y="1851670"/>
            <a:ext cx="1584176" cy="460605"/>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34"/>
          <p:cNvSpPr/>
          <p:nvPr/>
        </p:nvSpPr>
        <p:spPr>
          <a:xfrm>
            <a:off x="539552" y="2108638"/>
            <a:ext cx="1622235" cy="1347147"/>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6" name="Line 43"/>
          <p:cNvSpPr>
            <a:spLocks noChangeShapeType="1"/>
          </p:cNvSpPr>
          <p:nvPr/>
        </p:nvSpPr>
        <p:spPr bwMode="auto">
          <a:xfrm rot="5400000">
            <a:off x="5738216" y="-1139568"/>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7" name="Line 43"/>
          <p:cNvSpPr>
            <a:spLocks noChangeShapeType="1"/>
          </p:cNvSpPr>
          <p:nvPr/>
        </p:nvSpPr>
        <p:spPr bwMode="auto">
          <a:xfrm rot="5400000">
            <a:off x="5724127" y="-275470"/>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2" name="TextBox 1"/>
          <p:cNvSpPr txBox="1"/>
          <p:nvPr/>
        </p:nvSpPr>
        <p:spPr>
          <a:xfrm>
            <a:off x="2915816" y="843558"/>
            <a:ext cx="5616624" cy="830997"/>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学历认证未通过的考生，应当在报名期间携带本人签名的报名信息表、有效身份证件、毕业证书原件，到报名所在省级注协指定地点进行审核。</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Line 43"/>
          <p:cNvSpPr>
            <a:spLocks noChangeShapeType="1"/>
          </p:cNvSpPr>
          <p:nvPr/>
        </p:nvSpPr>
        <p:spPr bwMode="auto">
          <a:xfrm rot="5400000">
            <a:off x="5724127" y="636246"/>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5738216" y="1827281"/>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4" name="TextBox 13"/>
          <p:cNvSpPr txBox="1"/>
          <p:nvPr/>
        </p:nvSpPr>
        <p:spPr>
          <a:xfrm>
            <a:off x="2923336" y="1948066"/>
            <a:ext cx="5609104" cy="584775"/>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采用会计或者相关专业中级以上技术职称报名的考生，必须到现场进行资格审核，否则无法完成报名</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915815" y="2859782"/>
            <a:ext cx="5630713" cy="584775"/>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考生可通过</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报名状态查询</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项查询报名状态。交费考生可通过</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打印交费确认表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项打印交费表。</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915816" y="3804595"/>
            <a:ext cx="5616624" cy="830997"/>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16.</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考生姓名含有难检字，学历认证未通过需要报名期间携带本人签名的报名信息表、有效身份证件、毕业证书到报名所在省级注协指定地点进行现场资格审核及登记姓名生僻字</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anim calcmode="lin" valueType="num">
                                      <p:cBhvr>
                                        <p:cTn id="9" dur="350" fill="hold"/>
                                        <p:tgtEl>
                                          <p:spTgt spid="7"/>
                                        </p:tgtEl>
                                        <p:attrNameLst>
                                          <p:attrName>style.rotation</p:attrName>
                                        </p:attrNameLst>
                                      </p:cBhvr>
                                      <p:tavLst>
                                        <p:tav tm="0">
                                          <p:val>
                                            <p:fltVal val="360"/>
                                          </p:val>
                                        </p:tav>
                                        <p:tav tm="100000">
                                          <p:val>
                                            <p:fltVal val="0"/>
                                          </p:val>
                                        </p:tav>
                                      </p:tavLst>
                                    </p:anim>
                                    <p:animEffect transition="in" filter="fade">
                                      <p:cBhvr>
                                        <p:cTn id="10" dur="350"/>
                                        <p:tgtEl>
                                          <p:spTgt spid="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8"/>
                                        </p:tgtEl>
                                        <p:attrNameLst>
                                          <p:attrName>style.visibility</p:attrName>
                                        </p:attrNameLst>
                                      </p:cBhvr>
                                      <p:to>
                                        <p:strVal val="visible"/>
                                      </p:to>
                                    </p:set>
                                    <p:anim calcmode="lin" valueType="num">
                                      <p:cBhvr>
                                        <p:cTn id="13" dur="350" fill="hold"/>
                                        <p:tgtEl>
                                          <p:spTgt spid="8"/>
                                        </p:tgtEl>
                                        <p:attrNameLst>
                                          <p:attrName>ppt_w</p:attrName>
                                        </p:attrNameLst>
                                      </p:cBhvr>
                                      <p:tavLst>
                                        <p:tav tm="0">
                                          <p:val>
                                            <p:strVal val="4*#ppt_w"/>
                                          </p:val>
                                        </p:tav>
                                        <p:tav tm="100000">
                                          <p:val>
                                            <p:strVal val="#ppt_w"/>
                                          </p:val>
                                        </p:tav>
                                      </p:tavLst>
                                    </p:anim>
                                    <p:anim calcmode="lin" valueType="num">
                                      <p:cBhvr>
                                        <p:cTn id="14" dur="35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6" grpId="0" animBg="1"/>
      <p:bldP spid="17"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注意事项</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9"/>
          <p:cNvSpPr txBox="1">
            <a:spLocks noChangeArrowheads="1"/>
          </p:cNvSpPr>
          <p:nvPr/>
        </p:nvSpPr>
        <p:spPr bwMode="auto">
          <a:xfrm flipH="1">
            <a:off x="827584" y="2139702"/>
            <a:ext cx="1422784" cy="12003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注  意</a:t>
            </a:r>
            <a:endParaRPr lang="en-US" altLang="zh-CN" sz="36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事  项</a:t>
            </a:r>
            <a:endParaRPr lang="en-US" altLang="ko-KR" sz="3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26"/>
          <p:cNvSpPr/>
          <p:nvPr/>
        </p:nvSpPr>
        <p:spPr>
          <a:xfrm>
            <a:off x="827584" y="1851670"/>
            <a:ext cx="1584176" cy="460605"/>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34"/>
          <p:cNvSpPr/>
          <p:nvPr/>
        </p:nvSpPr>
        <p:spPr>
          <a:xfrm>
            <a:off x="539552" y="2108638"/>
            <a:ext cx="1622235" cy="1347147"/>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6" name="Line 43"/>
          <p:cNvSpPr>
            <a:spLocks noChangeShapeType="1"/>
          </p:cNvSpPr>
          <p:nvPr/>
        </p:nvSpPr>
        <p:spPr bwMode="auto">
          <a:xfrm rot="5400000">
            <a:off x="5738216" y="34046"/>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7" name="Line 43"/>
          <p:cNvSpPr>
            <a:spLocks noChangeShapeType="1"/>
          </p:cNvSpPr>
          <p:nvPr/>
        </p:nvSpPr>
        <p:spPr bwMode="auto">
          <a:xfrm rot="5400000">
            <a:off x="5724127" y="754128"/>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 name="TextBox 1"/>
          <p:cNvSpPr txBox="1"/>
          <p:nvPr/>
        </p:nvSpPr>
        <p:spPr>
          <a:xfrm>
            <a:off x="2915816" y="2449220"/>
            <a:ext cx="5616624"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19.</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学历认证不</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通过</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照片审核结果，系统</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发送短信</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提示。</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923336" y="3241308"/>
            <a:ext cx="5609104"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缴费</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成功后</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系统发送短信</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提示。</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Line 43"/>
          <p:cNvSpPr>
            <a:spLocks noChangeShapeType="1"/>
          </p:cNvSpPr>
          <p:nvPr/>
        </p:nvSpPr>
        <p:spPr bwMode="auto">
          <a:xfrm rot="5400000">
            <a:off x="5738216" y="-707520"/>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2" name="TextBox 11"/>
          <p:cNvSpPr txBox="1"/>
          <p:nvPr/>
        </p:nvSpPr>
        <p:spPr>
          <a:xfrm>
            <a:off x="2915816" y="1707654"/>
            <a:ext cx="5616624"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18.</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不同类型考生，系统提示不同。</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Line 43"/>
          <p:cNvSpPr>
            <a:spLocks noChangeShapeType="1"/>
          </p:cNvSpPr>
          <p:nvPr/>
        </p:nvSpPr>
        <p:spPr bwMode="auto">
          <a:xfrm rot="5400000">
            <a:off x="5738216" y="-1283584"/>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5" name="TextBox 14"/>
          <p:cNvSpPr txBox="1"/>
          <p:nvPr/>
        </p:nvSpPr>
        <p:spPr>
          <a:xfrm>
            <a:off x="2915816" y="915566"/>
            <a:ext cx="5616624" cy="584775"/>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17.</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2000</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年以后内地学历的考生不需要录入毕业证书编号，</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2000</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年以前的考生需要录入毕业证书编号。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Line 43"/>
          <p:cNvSpPr>
            <a:spLocks noChangeShapeType="1"/>
          </p:cNvSpPr>
          <p:nvPr/>
        </p:nvSpPr>
        <p:spPr bwMode="auto">
          <a:xfrm rot="5400000">
            <a:off x="5724127" y="1707653"/>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9" name="TextBox 18"/>
          <p:cNvSpPr txBox="1"/>
          <p:nvPr/>
        </p:nvSpPr>
        <p:spPr>
          <a:xfrm>
            <a:off x="2929905" y="3931189"/>
            <a:ext cx="5753120" cy="584775"/>
          </a:xfrm>
          <a:prstGeom prst="rect">
            <a:avLst/>
          </a:prstGeom>
          <a:noFill/>
        </p:spPr>
        <p:txBody>
          <a:bodyPr wrap="square" rtlCol="0">
            <a:spAutoFit/>
          </a:bodyPr>
          <a:lstStyle/>
          <a:p>
            <a:r>
              <a:rPr lang="en-US" altLang="zh-CN" sz="1600" dirty="0" smtClean="0">
                <a:solidFill>
                  <a:srgbClr val="FF0000"/>
                </a:solidFill>
                <a:latin typeface="微软雅黑" panose="020B0503020204020204" pitchFamily="34" charset="-122"/>
                <a:ea typeface="微软雅黑" panose="020B0503020204020204" pitchFamily="34" charset="-122"/>
              </a:rPr>
              <a:t>21.2018</a:t>
            </a:r>
            <a:r>
              <a:rPr lang="zh-CN" altLang="en-US" sz="1600" dirty="0">
                <a:solidFill>
                  <a:srgbClr val="FF0000"/>
                </a:solidFill>
                <a:latin typeface="微软雅黑" panose="020B0503020204020204" pitchFamily="34" charset="-122"/>
                <a:ea typeface="微软雅黑" panose="020B0503020204020204" pitchFamily="34" charset="-122"/>
              </a:rPr>
              <a:t>年</a:t>
            </a:r>
            <a:r>
              <a:rPr lang="en-US" altLang="zh-CN" sz="1600" dirty="0">
                <a:solidFill>
                  <a:srgbClr val="FF0000"/>
                </a:solidFill>
                <a:latin typeface="微软雅黑" panose="020B0503020204020204" pitchFamily="34" charset="-122"/>
                <a:ea typeface="微软雅黑" panose="020B0503020204020204" pitchFamily="34" charset="-122"/>
              </a:rPr>
              <a:t>12</a:t>
            </a:r>
            <a:r>
              <a:rPr lang="zh-CN" altLang="en-US" sz="1600" dirty="0">
                <a:solidFill>
                  <a:srgbClr val="FF0000"/>
                </a:solidFill>
                <a:latin typeface="微软雅黑" panose="020B0503020204020204" pitchFamily="34" charset="-122"/>
                <a:ea typeface="微软雅黑" panose="020B0503020204020204" pitchFamily="34" charset="-122"/>
              </a:rPr>
              <a:t>月起，中注协官网首页取消考试报名相关</a:t>
            </a:r>
            <a:r>
              <a:rPr lang="zh-CN" altLang="en-US" sz="1600" dirty="0" smtClean="0">
                <a:solidFill>
                  <a:srgbClr val="FF0000"/>
                </a:solidFill>
                <a:latin typeface="微软雅黑" panose="020B0503020204020204" pitchFamily="34" charset="-122"/>
                <a:ea typeface="微软雅黑" panose="020B0503020204020204" pitchFamily="34" charset="-122"/>
              </a:rPr>
              <a:t>链接。</a:t>
            </a:r>
            <a:r>
              <a:rPr lang="en-US" altLang="zh-CN" sz="1600" dirty="0" smtClean="0">
                <a:solidFill>
                  <a:srgbClr val="FF0000"/>
                </a:solidFill>
                <a:latin typeface="微软雅黑" panose="020B0503020204020204" pitchFamily="34" charset="-122"/>
                <a:ea typeface="微软雅黑" panose="020B0503020204020204" pitchFamily="34" charset="-122"/>
              </a:rPr>
              <a:t>2019</a:t>
            </a:r>
            <a:r>
              <a:rPr lang="zh-CN" altLang="en-US" sz="1600" dirty="0">
                <a:solidFill>
                  <a:srgbClr val="FF0000"/>
                </a:solidFill>
                <a:latin typeface="微软雅黑" panose="020B0503020204020204" pitchFamily="34" charset="-122"/>
                <a:ea typeface="微软雅黑" panose="020B0503020204020204" pitchFamily="34" charset="-122"/>
              </a:rPr>
              <a:t>年报名期间将有飘窗提示，报名结束后</a:t>
            </a:r>
            <a:r>
              <a:rPr lang="zh-CN" altLang="en-US" sz="1600" dirty="0" smtClean="0">
                <a:solidFill>
                  <a:srgbClr val="FF0000"/>
                </a:solidFill>
                <a:latin typeface="微软雅黑" panose="020B0503020204020204" pitchFamily="34" charset="-122"/>
                <a:ea typeface="微软雅黑" panose="020B0503020204020204" pitchFamily="34" charset="-122"/>
              </a:rPr>
              <a:t>取消。</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anim calcmode="lin" valueType="num">
                                      <p:cBhvr>
                                        <p:cTn id="9" dur="350" fill="hold"/>
                                        <p:tgtEl>
                                          <p:spTgt spid="7"/>
                                        </p:tgtEl>
                                        <p:attrNameLst>
                                          <p:attrName>style.rotation</p:attrName>
                                        </p:attrNameLst>
                                      </p:cBhvr>
                                      <p:tavLst>
                                        <p:tav tm="0">
                                          <p:val>
                                            <p:fltVal val="360"/>
                                          </p:val>
                                        </p:tav>
                                        <p:tav tm="100000">
                                          <p:val>
                                            <p:fltVal val="0"/>
                                          </p:val>
                                        </p:tav>
                                      </p:tavLst>
                                    </p:anim>
                                    <p:animEffect transition="in" filter="fade">
                                      <p:cBhvr>
                                        <p:cTn id="10" dur="350"/>
                                        <p:tgtEl>
                                          <p:spTgt spid="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8"/>
                                        </p:tgtEl>
                                        <p:attrNameLst>
                                          <p:attrName>style.visibility</p:attrName>
                                        </p:attrNameLst>
                                      </p:cBhvr>
                                      <p:to>
                                        <p:strVal val="visible"/>
                                      </p:to>
                                    </p:set>
                                    <p:anim calcmode="lin" valueType="num">
                                      <p:cBhvr>
                                        <p:cTn id="13" dur="350" fill="hold"/>
                                        <p:tgtEl>
                                          <p:spTgt spid="8"/>
                                        </p:tgtEl>
                                        <p:attrNameLst>
                                          <p:attrName>ppt_w</p:attrName>
                                        </p:attrNameLst>
                                      </p:cBhvr>
                                      <p:tavLst>
                                        <p:tav tm="0">
                                          <p:val>
                                            <p:strVal val="4*#ppt_w"/>
                                          </p:val>
                                        </p:tav>
                                        <p:tav tm="100000">
                                          <p:val>
                                            <p:strVal val="#ppt_w"/>
                                          </p:val>
                                        </p:tav>
                                      </p:tavLst>
                                    </p:anim>
                                    <p:anim calcmode="lin" valueType="num">
                                      <p:cBhvr>
                                        <p:cTn id="14" dur="35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6" grpId="0" animBg="1"/>
      <p:bldP spid="17" grpId="0" animBg="1"/>
      <p:bldP spid="11" grpId="0" animBg="1"/>
      <p:bldP spid="13"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5343984" y="2417357"/>
            <a:ext cx="2614124" cy="483288"/>
            <a:chOff x="7125311" y="3386950"/>
            <a:chExt cx="3485499" cy="644384"/>
          </a:xfrm>
          <a:solidFill>
            <a:schemeClr val="accent3"/>
          </a:solidFill>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3" name="Group 10"/>
          <p:cNvGrpSpPr/>
          <p:nvPr/>
        </p:nvGrpSpPr>
        <p:grpSpPr>
          <a:xfrm>
            <a:off x="1159320" y="2417357"/>
            <a:ext cx="2620452" cy="483288"/>
            <a:chOff x="1545760" y="3386950"/>
            <a:chExt cx="3493936" cy="644384"/>
          </a:xfrm>
          <a:solidFill>
            <a:schemeClr val="accent3"/>
          </a:solidFill>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4" name="Group 14"/>
          <p:cNvGrpSpPr/>
          <p:nvPr/>
        </p:nvGrpSpPr>
        <p:grpSpPr>
          <a:xfrm>
            <a:off x="5079492" y="1347614"/>
            <a:ext cx="2880085" cy="645054"/>
            <a:chOff x="6772654" y="2152648"/>
            <a:chExt cx="3840113" cy="860072"/>
          </a:xfrm>
          <a:solidFill>
            <a:schemeClr val="accent2"/>
          </a:solidFill>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5" name="Group 18"/>
          <p:cNvGrpSpPr/>
          <p:nvPr/>
        </p:nvGrpSpPr>
        <p:grpSpPr>
          <a:xfrm>
            <a:off x="1159321" y="1347614"/>
            <a:ext cx="2890361" cy="645054"/>
            <a:chOff x="1545760" y="2152648"/>
            <a:chExt cx="3853814" cy="860072"/>
          </a:xfrm>
          <a:solidFill>
            <a:schemeClr val="accent2"/>
          </a:solidFill>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6" name="Group 21"/>
          <p:cNvGrpSpPr/>
          <p:nvPr/>
        </p:nvGrpSpPr>
        <p:grpSpPr>
          <a:xfrm>
            <a:off x="5070046" y="3367677"/>
            <a:ext cx="2902381" cy="645054"/>
            <a:chOff x="6760059" y="4457519"/>
            <a:chExt cx="3869841" cy="860072"/>
          </a:xfrm>
          <a:solidFill>
            <a:schemeClr val="accent4"/>
          </a:solidFill>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9" name="Group 24"/>
          <p:cNvGrpSpPr/>
          <p:nvPr/>
        </p:nvGrpSpPr>
        <p:grpSpPr>
          <a:xfrm>
            <a:off x="1159320" y="3367677"/>
            <a:ext cx="2890356" cy="645054"/>
            <a:chOff x="1545760" y="4457519"/>
            <a:chExt cx="3853808" cy="860072"/>
          </a:xfrm>
          <a:solidFill>
            <a:schemeClr val="accent4"/>
          </a:solidFill>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5" name="Shape 562"/>
          <p:cNvSpPr/>
          <p:nvPr/>
        </p:nvSpPr>
        <p:spPr>
          <a:xfrm>
            <a:off x="1159903"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6" name="Shape 566"/>
          <p:cNvSpPr/>
          <p:nvPr/>
        </p:nvSpPr>
        <p:spPr>
          <a:xfrm>
            <a:off x="1159903"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8" name="Shape 572"/>
          <p:cNvSpPr/>
          <p:nvPr/>
        </p:nvSpPr>
        <p:spPr>
          <a:xfrm>
            <a:off x="7814476"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9" name="Shape 576"/>
          <p:cNvSpPr/>
          <p:nvPr/>
        </p:nvSpPr>
        <p:spPr>
          <a:xfrm>
            <a:off x="7814476"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考生网上报名</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1"/>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2.</a:t>
            </a:r>
            <a:r>
              <a:rPr lang="zh-CN" altLang="en-US" sz="1200" b="1" dirty="0" smtClean="0">
                <a:solidFill>
                  <a:schemeClr val="bg1"/>
                </a:solidFill>
                <a:latin typeface="微软雅黑" panose="020B0503020204020204" pitchFamily="34" charset="-122"/>
                <a:ea typeface="微软雅黑" panose="020B0503020204020204" pitchFamily="34" charset="-122"/>
              </a:rPr>
              <a:t>应届生认证状态查询</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2"/>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历年</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成绩查询</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428782" y="1483769"/>
            <a:ext cx="219060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合格证</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真伪</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查询    </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1"/>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 </a:t>
            </a:r>
            <a:r>
              <a:rPr lang="en-US" altLang="zh-CN" sz="1200" b="1" dirty="0" smtClean="0">
                <a:solidFill>
                  <a:schemeClr val="bg1"/>
                </a:solidFill>
                <a:latin typeface="微软雅黑" panose="020B0503020204020204" pitchFamily="34" charset="-122"/>
                <a:ea typeface="微软雅黑" panose="020B0503020204020204" pitchFamily="34" charset="-122"/>
              </a:rPr>
              <a:t>2019</a:t>
            </a:r>
            <a:r>
              <a:rPr lang="zh-CN" altLang="en-US" sz="1200" b="1" dirty="0" smtClean="0">
                <a:solidFill>
                  <a:schemeClr val="bg1"/>
                </a:solidFill>
                <a:latin typeface="微软雅黑" panose="020B0503020204020204" pitchFamily="34" charset="-122"/>
                <a:ea typeface="微软雅黑" panose="020B0503020204020204" pitchFamily="34" charset="-122"/>
              </a:rPr>
              <a:t>年</a:t>
            </a:r>
            <a:r>
              <a:rPr lang="zh-CN" altLang="en-US" sz="1200" b="1" dirty="0">
                <a:solidFill>
                  <a:schemeClr val="bg1"/>
                </a:solidFill>
                <a:latin typeface="微软雅黑" panose="020B0503020204020204" pitchFamily="34" charset="-122"/>
                <a:ea typeface="微软雅黑" panose="020B0503020204020204" pitchFamily="34" charset="-122"/>
              </a:rPr>
              <a:t>重点调整</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2"/>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网报系统其他功能</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51"/>
          <p:cNvGrpSpPr/>
          <p:nvPr/>
        </p:nvGrpSpPr>
        <p:grpSpPr>
          <a:xfrm>
            <a:off x="3566900" y="1677918"/>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网上报名系统</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面向考生</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文本框 12"/>
          <p:cNvSpPr txBox="1">
            <a:spLocks noChangeArrowheads="1"/>
          </p:cNvSpPr>
          <p:nvPr/>
        </p:nvSpPr>
        <p:spPr bwMode="auto">
          <a:xfrm>
            <a:off x="831694" y="243648"/>
            <a:ext cx="35962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面向</a:t>
            </a:r>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考生</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bwMode="auto">
          <a:xfrm>
            <a:off x="589469" y="2478995"/>
            <a:ext cx="382131" cy="380787"/>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spcBef>
                <a:spcPct val="50000"/>
              </a:spcBef>
              <a:defRPr/>
            </a:pPr>
            <a:endParaRPr lang="zh-CN" altLang="en-US">
              <a:solidFill>
                <a:schemeClr val="bg1"/>
              </a:solidFill>
              <a:latin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25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25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250"/>
                                        <p:tgtEl>
                                          <p:spTgt spid="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250"/>
                                        <p:tgtEl>
                                          <p:spTgt spid="3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250"/>
                                        <p:tgtEl>
                                          <p:spTgt spid="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250"/>
                                        <p:tgtEl>
                                          <p:spTgt spid="3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25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36">
                                            <p:txEl>
                                              <p:pRg st="0" end="0"/>
                                            </p:txEl>
                                          </p:spTgt>
                                        </p:tgtEl>
                                        <p:attrNameLst>
                                          <p:attrName>style.visibility</p:attrName>
                                        </p:attrNameLst>
                                      </p:cBhvr>
                                      <p:to>
                                        <p:strVal val="visible"/>
                                      </p:to>
                                    </p:set>
                                    <p:animEffect transition="in" filter="fade">
                                      <p:cBhvr>
                                        <p:cTn id="50" dur="250"/>
                                        <p:tgtEl>
                                          <p:spTgt spid="3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50"/>
                                        <p:tgtEl>
                                          <p:spTgt spid="27"/>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250"/>
                                        <p:tgtEl>
                                          <p:spTgt spid="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7">
                                            <p:txEl>
                                              <p:pRg st="0" end="0"/>
                                            </p:txEl>
                                          </p:spTgt>
                                        </p:tgtEl>
                                        <p:attrNameLst>
                                          <p:attrName>style.visibility</p:attrName>
                                        </p:attrNameLst>
                                      </p:cBhvr>
                                      <p:to>
                                        <p:strVal val="visible"/>
                                      </p:to>
                                    </p:set>
                                    <p:animEffect transition="in" filter="fade">
                                      <p:cBhvr>
                                        <p:cTn id="61" dur="250"/>
                                        <p:tgtEl>
                                          <p:spTgt spid="37">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50"/>
                                        <p:tgtEl>
                                          <p:spTgt spid="28"/>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250"/>
                                        <p:tgtEl>
                                          <p:spTgt spid="6"/>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fade">
                                      <p:cBhvr>
                                        <p:cTn id="72" dur="250"/>
                                        <p:tgtEl>
                                          <p:spTgt spid="38">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250"/>
                                        <p:tgtEl>
                                          <p:spTgt spid="29"/>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82042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应届生认证状态查询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63588" y="637391"/>
            <a:ext cx="741682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82042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应届生认证状态查询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59632" y="707565"/>
            <a:ext cx="6637920" cy="409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8"/>
          <p:cNvSpPr txBox="1"/>
          <p:nvPr/>
        </p:nvSpPr>
        <p:spPr>
          <a:xfrm>
            <a:off x="3622249" y="2096670"/>
            <a:ext cx="2816312" cy="492443"/>
          </a:xfrm>
          <a:prstGeom prst="rect">
            <a:avLst/>
          </a:prstGeom>
          <a:noFill/>
        </p:spPr>
        <p:txBody>
          <a:bodyPr wrap="square" lIns="0" tIns="0" rIns="0" bIns="0" rtlCol="0">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系统</a:t>
            </a:r>
            <a: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概况</a:t>
            </a:r>
            <a:endParaRPr lang="en-GB" altLang="zh-CN" sz="31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2137284"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01</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8"/>
                                        </p:tgtEl>
                                      </p:cBhvr>
                                    </p:animEffect>
                                    <p:animScale>
                                      <p:cBhvr>
                                        <p:cTn id="15" dur="250" autoRev="1" fill="hold"/>
                                        <p:tgtEl>
                                          <p:spTgt spid="28"/>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26"/>
                                        </p:tgtEl>
                                        <p:attrNameLst>
                                          <p:attrName>style.visibility</p:attrName>
                                        </p:attrNameLst>
                                      </p:cBhvr>
                                      <p:to>
                                        <p:strVal val="visible"/>
                                      </p:to>
                                    </p:set>
                                    <p:animEffect transition="in" filter="wipe(left)">
                                      <p:cBhvr>
                                        <p:cTn id="19" dur="200"/>
                                        <p:tgtEl>
                                          <p:spTgt spid="26"/>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26"/>
                                        </p:tgtEl>
                                      </p:cBhvr>
                                      <p:to x="80000" y="100000"/>
                                    </p:animScale>
                                    <p:anim by="(#ppt_w*0.10)" calcmode="lin" valueType="num">
                                      <p:cBhvr>
                                        <p:cTn id="22" dur="50" autoRev="1" fill="hold">
                                          <p:stCondLst>
                                            <p:cond delay="0"/>
                                          </p:stCondLst>
                                        </p:cTn>
                                        <p:tgtEl>
                                          <p:spTgt spid="26"/>
                                        </p:tgtEl>
                                        <p:attrNameLst>
                                          <p:attrName>ppt_x</p:attrName>
                                        </p:attrNameLst>
                                      </p:cBhvr>
                                    </p:anim>
                                    <p:anim by="(-#ppt_w*0.10)" calcmode="lin" valueType="num">
                                      <p:cBhvr>
                                        <p:cTn id="23" dur="50" autoRev="1" fill="hold">
                                          <p:stCondLst>
                                            <p:cond delay="0"/>
                                          </p:stCondLst>
                                        </p:cTn>
                                        <p:tgtEl>
                                          <p:spTgt spid="26"/>
                                        </p:tgtEl>
                                        <p:attrNameLst>
                                          <p:attrName>ppt_y</p:attrName>
                                        </p:attrNameLst>
                                      </p:cBhvr>
                                    </p:anim>
                                    <p:animRot by="-480000">
                                      <p:cBhvr>
                                        <p:cTn id="24" dur="50" autoRev="1"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82042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应届生认证状态查询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12414" y="785155"/>
            <a:ext cx="6519171" cy="401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注意事项</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9"/>
          <p:cNvSpPr txBox="1">
            <a:spLocks noChangeArrowheads="1"/>
          </p:cNvSpPr>
          <p:nvPr/>
        </p:nvSpPr>
        <p:spPr bwMode="auto">
          <a:xfrm flipH="1">
            <a:off x="827584" y="2139702"/>
            <a:ext cx="1422784" cy="12003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注  意</a:t>
            </a:r>
            <a:endParaRPr lang="en-US" altLang="zh-CN" sz="36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事  项</a:t>
            </a:r>
            <a:endParaRPr lang="en-US" altLang="ko-KR" sz="3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26"/>
          <p:cNvSpPr/>
          <p:nvPr/>
        </p:nvSpPr>
        <p:spPr>
          <a:xfrm>
            <a:off x="827584" y="1851670"/>
            <a:ext cx="1584176" cy="460605"/>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34"/>
          <p:cNvSpPr/>
          <p:nvPr/>
        </p:nvSpPr>
        <p:spPr>
          <a:xfrm>
            <a:off x="539552" y="2108638"/>
            <a:ext cx="1622235" cy="1347147"/>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6" name="Line 43"/>
          <p:cNvSpPr>
            <a:spLocks noChangeShapeType="1"/>
          </p:cNvSpPr>
          <p:nvPr/>
        </p:nvSpPr>
        <p:spPr bwMode="auto">
          <a:xfrm rot="5400000">
            <a:off x="5738216" y="-893346"/>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7" name="Line 43"/>
          <p:cNvSpPr>
            <a:spLocks noChangeShapeType="1"/>
          </p:cNvSpPr>
          <p:nvPr/>
        </p:nvSpPr>
        <p:spPr bwMode="auto">
          <a:xfrm rot="5400000">
            <a:off x="5724127" y="-173264"/>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2" name="TextBox 1"/>
          <p:cNvSpPr txBox="1"/>
          <p:nvPr/>
        </p:nvSpPr>
        <p:spPr>
          <a:xfrm>
            <a:off x="2915816" y="2058983"/>
            <a:ext cx="5249064" cy="584775"/>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应届毕业生报名人员可在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19</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日后</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登录网报系统查询个人报名状态，学历认证是否通过。</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Line 43"/>
          <p:cNvSpPr>
            <a:spLocks noChangeShapeType="1"/>
          </p:cNvSpPr>
          <p:nvPr/>
        </p:nvSpPr>
        <p:spPr bwMode="auto">
          <a:xfrm rot="5400000">
            <a:off x="5724127" y="546816"/>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4" name="TextBox 13"/>
          <p:cNvSpPr txBox="1"/>
          <p:nvPr/>
        </p:nvSpPr>
        <p:spPr>
          <a:xfrm>
            <a:off x="2929905" y="1576411"/>
            <a:ext cx="5249064"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中注协于</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16</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日提交应届毕业生学历到学信网认证。</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915816" y="2779063"/>
            <a:ext cx="5249064" cy="584775"/>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应届毕业生会在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19</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日</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收到短信提示，告知应届毕业生查询状态。</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Line 43"/>
          <p:cNvSpPr>
            <a:spLocks noChangeShapeType="1"/>
          </p:cNvSpPr>
          <p:nvPr/>
        </p:nvSpPr>
        <p:spPr bwMode="auto">
          <a:xfrm rot="5400000">
            <a:off x="5738216" y="1275607"/>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23" name="TextBox 22"/>
          <p:cNvSpPr txBox="1"/>
          <p:nvPr/>
        </p:nvSpPr>
        <p:spPr>
          <a:xfrm>
            <a:off x="2915816" y="3745364"/>
            <a:ext cx="5249064"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未完成缴费的应届生</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，学历证状态为未审核状态。</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anim calcmode="lin" valueType="num">
                                      <p:cBhvr>
                                        <p:cTn id="9" dur="350" fill="hold"/>
                                        <p:tgtEl>
                                          <p:spTgt spid="7"/>
                                        </p:tgtEl>
                                        <p:attrNameLst>
                                          <p:attrName>style.rotation</p:attrName>
                                        </p:attrNameLst>
                                      </p:cBhvr>
                                      <p:tavLst>
                                        <p:tav tm="0">
                                          <p:val>
                                            <p:fltVal val="360"/>
                                          </p:val>
                                        </p:tav>
                                        <p:tav tm="100000">
                                          <p:val>
                                            <p:fltVal val="0"/>
                                          </p:val>
                                        </p:tav>
                                      </p:tavLst>
                                    </p:anim>
                                    <p:animEffect transition="in" filter="fade">
                                      <p:cBhvr>
                                        <p:cTn id="10" dur="350"/>
                                        <p:tgtEl>
                                          <p:spTgt spid="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8"/>
                                        </p:tgtEl>
                                        <p:attrNameLst>
                                          <p:attrName>style.visibility</p:attrName>
                                        </p:attrNameLst>
                                      </p:cBhvr>
                                      <p:to>
                                        <p:strVal val="visible"/>
                                      </p:to>
                                    </p:set>
                                    <p:anim calcmode="lin" valueType="num">
                                      <p:cBhvr>
                                        <p:cTn id="13" dur="350" fill="hold"/>
                                        <p:tgtEl>
                                          <p:spTgt spid="8"/>
                                        </p:tgtEl>
                                        <p:attrNameLst>
                                          <p:attrName>ppt_w</p:attrName>
                                        </p:attrNameLst>
                                      </p:cBhvr>
                                      <p:tavLst>
                                        <p:tav tm="0">
                                          <p:val>
                                            <p:strVal val="4*#ppt_w"/>
                                          </p:val>
                                        </p:tav>
                                        <p:tav tm="100000">
                                          <p:val>
                                            <p:strVal val="#ppt_w"/>
                                          </p:val>
                                        </p:tav>
                                      </p:tavLst>
                                    </p:anim>
                                    <p:anim calcmode="lin" valueType="num">
                                      <p:cBhvr>
                                        <p:cTn id="14" dur="35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6" grpId="0" animBg="1"/>
      <p:bldP spid="17" grpId="0" animBg="1"/>
      <p:bldP spid="10"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5343984" y="2417357"/>
            <a:ext cx="2614124" cy="483288"/>
            <a:chOff x="7125311" y="3386950"/>
            <a:chExt cx="3485499" cy="644384"/>
          </a:xfrm>
          <a:solidFill>
            <a:schemeClr val="accent3"/>
          </a:solidFill>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3" name="Group 10"/>
          <p:cNvGrpSpPr/>
          <p:nvPr/>
        </p:nvGrpSpPr>
        <p:grpSpPr>
          <a:xfrm>
            <a:off x="1159320" y="2417357"/>
            <a:ext cx="2620452" cy="483288"/>
            <a:chOff x="1545760" y="3386950"/>
            <a:chExt cx="3493936" cy="644384"/>
          </a:xfrm>
          <a:solidFill>
            <a:schemeClr val="accent3"/>
          </a:solidFill>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4" name="Group 14"/>
          <p:cNvGrpSpPr/>
          <p:nvPr/>
        </p:nvGrpSpPr>
        <p:grpSpPr>
          <a:xfrm>
            <a:off x="5079492" y="1347614"/>
            <a:ext cx="2880085" cy="645054"/>
            <a:chOff x="6772654" y="2152648"/>
            <a:chExt cx="3840113" cy="860072"/>
          </a:xfrm>
          <a:solidFill>
            <a:schemeClr val="accent2"/>
          </a:solidFill>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5" name="Group 18"/>
          <p:cNvGrpSpPr/>
          <p:nvPr/>
        </p:nvGrpSpPr>
        <p:grpSpPr>
          <a:xfrm>
            <a:off x="1159321" y="1347614"/>
            <a:ext cx="2890361" cy="645054"/>
            <a:chOff x="1545760" y="2152648"/>
            <a:chExt cx="3853814" cy="860072"/>
          </a:xfrm>
          <a:solidFill>
            <a:schemeClr val="accent2"/>
          </a:solidFill>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6" name="Group 21"/>
          <p:cNvGrpSpPr/>
          <p:nvPr/>
        </p:nvGrpSpPr>
        <p:grpSpPr>
          <a:xfrm>
            <a:off x="5070046" y="3367677"/>
            <a:ext cx="2902381" cy="645054"/>
            <a:chOff x="6760059" y="4457519"/>
            <a:chExt cx="3869841" cy="860072"/>
          </a:xfrm>
          <a:solidFill>
            <a:schemeClr val="accent4"/>
          </a:solidFill>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9" name="Group 24"/>
          <p:cNvGrpSpPr/>
          <p:nvPr/>
        </p:nvGrpSpPr>
        <p:grpSpPr>
          <a:xfrm>
            <a:off x="1159320" y="3367677"/>
            <a:ext cx="2890356" cy="645054"/>
            <a:chOff x="1545760" y="4457519"/>
            <a:chExt cx="3853808" cy="860072"/>
          </a:xfrm>
          <a:solidFill>
            <a:schemeClr val="accent4"/>
          </a:solidFill>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5" name="Shape 562"/>
          <p:cNvSpPr/>
          <p:nvPr/>
        </p:nvSpPr>
        <p:spPr>
          <a:xfrm>
            <a:off x="1159903"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6" name="Shape 566"/>
          <p:cNvSpPr/>
          <p:nvPr/>
        </p:nvSpPr>
        <p:spPr>
          <a:xfrm>
            <a:off x="1159903"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8" name="Shape 572"/>
          <p:cNvSpPr/>
          <p:nvPr/>
        </p:nvSpPr>
        <p:spPr>
          <a:xfrm>
            <a:off x="7814476"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9" name="Shape 576"/>
          <p:cNvSpPr/>
          <p:nvPr/>
        </p:nvSpPr>
        <p:spPr>
          <a:xfrm>
            <a:off x="7814476"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考生网上报名</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1"/>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2.</a:t>
            </a:r>
            <a:r>
              <a:rPr lang="zh-CN" altLang="en-US" sz="1200" b="1" dirty="0" smtClean="0">
                <a:solidFill>
                  <a:schemeClr val="bg1"/>
                </a:solidFill>
                <a:latin typeface="微软雅黑" panose="020B0503020204020204" pitchFamily="34" charset="-122"/>
                <a:ea typeface="微软雅黑" panose="020B0503020204020204" pitchFamily="34" charset="-122"/>
              </a:rPr>
              <a:t>应届生认证状态查询</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2"/>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历年</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成绩查询</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428782" y="1483769"/>
            <a:ext cx="219060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合格证</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真伪</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查询    </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1"/>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 </a:t>
            </a:r>
            <a:r>
              <a:rPr lang="en-US" altLang="zh-CN" sz="1200" b="1" dirty="0" smtClean="0">
                <a:solidFill>
                  <a:schemeClr val="bg1"/>
                </a:solidFill>
                <a:latin typeface="微软雅黑" panose="020B0503020204020204" pitchFamily="34" charset="-122"/>
                <a:ea typeface="微软雅黑" panose="020B0503020204020204" pitchFamily="34" charset="-122"/>
              </a:rPr>
              <a:t>2019</a:t>
            </a:r>
            <a:r>
              <a:rPr lang="zh-CN" altLang="en-US" sz="1200" b="1" dirty="0" smtClean="0">
                <a:solidFill>
                  <a:schemeClr val="bg1"/>
                </a:solidFill>
                <a:latin typeface="微软雅黑" panose="020B0503020204020204" pitchFamily="34" charset="-122"/>
                <a:ea typeface="微软雅黑" panose="020B0503020204020204" pitchFamily="34" charset="-122"/>
              </a:rPr>
              <a:t>年</a:t>
            </a:r>
            <a:r>
              <a:rPr lang="zh-CN" altLang="en-US" sz="1200" b="1" dirty="0">
                <a:solidFill>
                  <a:schemeClr val="bg1"/>
                </a:solidFill>
                <a:latin typeface="微软雅黑" panose="020B0503020204020204" pitchFamily="34" charset="-122"/>
                <a:ea typeface="微软雅黑" panose="020B0503020204020204" pitchFamily="34" charset="-122"/>
              </a:rPr>
              <a:t>重点调整</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2"/>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网报系统其他功能</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51"/>
          <p:cNvGrpSpPr/>
          <p:nvPr/>
        </p:nvGrpSpPr>
        <p:grpSpPr>
          <a:xfrm>
            <a:off x="3566900" y="1677918"/>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网上报名系统</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面向考生</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文本框 12"/>
          <p:cNvSpPr txBox="1">
            <a:spLocks noChangeArrowheads="1"/>
          </p:cNvSpPr>
          <p:nvPr/>
        </p:nvSpPr>
        <p:spPr bwMode="auto">
          <a:xfrm>
            <a:off x="831694" y="243648"/>
            <a:ext cx="35962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面向</a:t>
            </a:r>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考生</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bwMode="auto">
          <a:xfrm>
            <a:off x="589469" y="3579862"/>
            <a:ext cx="382131" cy="380787"/>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spcBef>
                <a:spcPct val="50000"/>
              </a:spcBef>
              <a:defRPr/>
            </a:pPr>
            <a:endParaRPr lang="zh-CN" altLang="en-US">
              <a:solidFill>
                <a:schemeClr val="bg1"/>
              </a:solidFill>
              <a:latin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25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25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250"/>
                                        <p:tgtEl>
                                          <p:spTgt spid="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250"/>
                                        <p:tgtEl>
                                          <p:spTgt spid="3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250"/>
                                        <p:tgtEl>
                                          <p:spTgt spid="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250"/>
                                        <p:tgtEl>
                                          <p:spTgt spid="3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25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36">
                                            <p:txEl>
                                              <p:pRg st="0" end="0"/>
                                            </p:txEl>
                                          </p:spTgt>
                                        </p:tgtEl>
                                        <p:attrNameLst>
                                          <p:attrName>style.visibility</p:attrName>
                                        </p:attrNameLst>
                                      </p:cBhvr>
                                      <p:to>
                                        <p:strVal val="visible"/>
                                      </p:to>
                                    </p:set>
                                    <p:animEffect transition="in" filter="fade">
                                      <p:cBhvr>
                                        <p:cTn id="50" dur="250"/>
                                        <p:tgtEl>
                                          <p:spTgt spid="3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50"/>
                                        <p:tgtEl>
                                          <p:spTgt spid="27"/>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250"/>
                                        <p:tgtEl>
                                          <p:spTgt spid="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7">
                                            <p:txEl>
                                              <p:pRg st="0" end="0"/>
                                            </p:txEl>
                                          </p:spTgt>
                                        </p:tgtEl>
                                        <p:attrNameLst>
                                          <p:attrName>style.visibility</p:attrName>
                                        </p:attrNameLst>
                                      </p:cBhvr>
                                      <p:to>
                                        <p:strVal val="visible"/>
                                      </p:to>
                                    </p:set>
                                    <p:animEffect transition="in" filter="fade">
                                      <p:cBhvr>
                                        <p:cTn id="61" dur="250"/>
                                        <p:tgtEl>
                                          <p:spTgt spid="37">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50"/>
                                        <p:tgtEl>
                                          <p:spTgt spid="28"/>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250"/>
                                        <p:tgtEl>
                                          <p:spTgt spid="6"/>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fade">
                                      <p:cBhvr>
                                        <p:cTn id="72" dur="250"/>
                                        <p:tgtEl>
                                          <p:spTgt spid="38">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250"/>
                                        <p:tgtEl>
                                          <p:spTgt spid="29"/>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82042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专业阶段历年成绩查询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95636" y="843558"/>
            <a:ext cx="6552728" cy="368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82042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综合阶段历年成绩查询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95636" y="873284"/>
            <a:ext cx="6552728" cy="373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注意事项</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9"/>
          <p:cNvSpPr txBox="1">
            <a:spLocks noChangeArrowheads="1"/>
          </p:cNvSpPr>
          <p:nvPr/>
        </p:nvSpPr>
        <p:spPr bwMode="auto">
          <a:xfrm flipH="1">
            <a:off x="827584" y="2139702"/>
            <a:ext cx="1422784" cy="12003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注  意</a:t>
            </a:r>
            <a:endParaRPr lang="en-US" altLang="zh-CN" sz="36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事  项</a:t>
            </a:r>
            <a:endParaRPr lang="en-US" altLang="ko-KR" sz="3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26"/>
          <p:cNvSpPr/>
          <p:nvPr/>
        </p:nvSpPr>
        <p:spPr>
          <a:xfrm>
            <a:off x="827584" y="1851670"/>
            <a:ext cx="1584176" cy="460605"/>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34"/>
          <p:cNvSpPr/>
          <p:nvPr/>
        </p:nvSpPr>
        <p:spPr>
          <a:xfrm>
            <a:off x="539552" y="2108638"/>
            <a:ext cx="1622235" cy="1347147"/>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6" name="Line 43"/>
          <p:cNvSpPr>
            <a:spLocks noChangeShapeType="1"/>
          </p:cNvSpPr>
          <p:nvPr/>
        </p:nvSpPr>
        <p:spPr bwMode="auto">
          <a:xfrm rot="5400000">
            <a:off x="5738216" y="-1676723"/>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7" name="Line 43"/>
          <p:cNvSpPr>
            <a:spLocks noChangeShapeType="1"/>
          </p:cNvSpPr>
          <p:nvPr/>
        </p:nvSpPr>
        <p:spPr bwMode="auto">
          <a:xfrm rot="5400000">
            <a:off x="5724127" y="-956641"/>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2" name="TextBox 1"/>
          <p:cNvSpPr txBox="1"/>
          <p:nvPr/>
        </p:nvSpPr>
        <p:spPr>
          <a:xfrm>
            <a:off x="2915816" y="1482338"/>
            <a:ext cx="5616624"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专业阶段历年成绩查询提供近</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成绩，及有效免试科目。</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Line 43"/>
          <p:cNvSpPr>
            <a:spLocks noChangeShapeType="1"/>
          </p:cNvSpPr>
          <p:nvPr/>
        </p:nvSpPr>
        <p:spPr bwMode="auto">
          <a:xfrm rot="5400000">
            <a:off x="5724127" y="-236561"/>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5724127" y="462033"/>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2" name="Line 43"/>
          <p:cNvSpPr>
            <a:spLocks noChangeShapeType="1"/>
          </p:cNvSpPr>
          <p:nvPr/>
        </p:nvSpPr>
        <p:spPr bwMode="auto">
          <a:xfrm rot="5400000">
            <a:off x="5724127" y="1182113"/>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4" name="TextBox 13"/>
          <p:cNvSpPr txBox="1"/>
          <p:nvPr/>
        </p:nvSpPr>
        <p:spPr>
          <a:xfrm>
            <a:off x="2923336" y="2233196"/>
            <a:ext cx="5609104"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综合阶段历年成绩查询提供近</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年成绩。</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915815" y="2953276"/>
            <a:ext cx="5630713"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历年成绩查询中，可显示考生免试通过科目。</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915816" y="3427135"/>
            <a:ext cx="5616624" cy="584775"/>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未通过专业阶段合格的考生只显示专业阶段成绩；通过专业阶段的考生则显示近</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年专业阶段、综合阶段成绩。</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915816" y="762258"/>
            <a:ext cx="5616624"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 历年</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成绩</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查询需登录网报系统进行查询。</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Line 43"/>
          <p:cNvSpPr>
            <a:spLocks noChangeShapeType="1"/>
          </p:cNvSpPr>
          <p:nvPr/>
        </p:nvSpPr>
        <p:spPr bwMode="auto">
          <a:xfrm rot="5400000">
            <a:off x="5731647" y="1923679"/>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24" name="TextBox 23"/>
          <p:cNvSpPr txBox="1"/>
          <p:nvPr/>
        </p:nvSpPr>
        <p:spPr>
          <a:xfrm>
            <a:off x="2915816" y="4371950"/>
            <a:ext cx="5616624"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登录报名系统查询历年成绩会有短信提示。</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anim calcmode="lin" valueType="num">
                                      <p:cBhvr>
                                        <p:cTn id="9" dur="350" fill="hold"/>
                                        <p:tgtEl>
                                          <p:spTgt spid="7"/>
                                        </p:tgtEl>
                                        <p:attrNameLst>
                                          <p:attrName>style.rotation</p:attrName>
                                        </p:attrNameLst>
                                      </p:cBhvr>
                                      <p:tavLst>
                                        <p:tav tm="0">
                                          <p:val>
                                            <p:fltVal val="360"/>
                                          </p:val>
                                        </p:tav>
                                        <p:tav tm="100000">
                                          <p:val>
                                            <p:fltVal val="0"/>
                                          </p:val>
                                        </p:tav>
                                      </p:tavLst>
                                    </p:anim>
                                    <p:animEffect transition="in" filter="fade">
                                      <p:cBhvr>
                                        <p:cTn id="10" dur="350"/>
                                        <p:tgtEl>
                                          <p:spTgt spid="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8"/>
                                        </p:tgtEl>
                                        <p:attrNameLst>
                                          <p:attrName>style.visibility</p:attrName>
                                        </p:attrNameLst>
                                      </p:cBhvr>
                                      <p:to>
                                        <p:strVal val="visible"/>
                                      </p:to>
                                    </p:set>
                                    <p:anim calcmode="lin" valueType="num">
                                      <p:cBhvr>
                                        <p:cTn id="13" dur="350" fill="hold"/>
                                        <p:tgtEl>
                                          <p:spTgt spid="8"/>
                                        </p:tgtEl>
                                        <p:attrNameLst>
                                          <p:attrName>ppt_w</p:attrName>
                                        </p:attrNameLst>
                                      </p:cBhvr>
                                      <p:tavLst>
                                        <p:tav tm="0">
                                          <p:val>
                                            <p:strVal val="4*#ppt_w"/>
                                          </p:val>
                                        </p:tav>
                                        <p:tav tm="100000">
                                          <p:val>
                                            <p:strVal val="#ppt_w"/>
                                          </p:val>
                                        </p:tav>
                                      </p:tavLst>
                                    </p:anim>
                                    <p:anim calcmode="lin" valueType="num">
                                      <p:cBhvr>
                                        <p:cTn id="14" dur="35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6" grpId="0" animBg="1"/>
      <p:bldP spid="17" grpId="0" animBg="1"/>
      <p:bldP spid="10" grpId="0" animBg="1"/>
      <p:bldP spid="11" grpId="0" animBg="1"/>
      <p:bldP spid="12"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5343984" y="2417357"/>
            <a:ext cx="2614124" cy="483288"/>
            <a:chOff x="7125311" y="3386950"/>
            <a:chExt cx="3485499" cy="644384"/>
          </a:xfrm>
          <a:solidFill>
            <a:schemeClr val="accent3"/>
          </a:solidFill>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3" name="Group 10"/>
          <p:cNvGrpSpPr/>
          <p:nvPr/>
        </p:nvGrpSpPr>
        <p:grpSpPr>
          <a:xfrm>
            <a:off x="1159320" y="2417357"/>
            <a:ext cx="2620452" cy="483288"/>
            <a:chOff x="1545760" y="3386950"/>
            <a:chExt cx="3493936" cy="644384"/>
          </a:xfrm>
          <a:solidFill>
            <a:schemeClr val="accent3"/>
          </a:solidFill>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4" name="Group 14"/>
          <p:cNvGrpSpPr/>
          <p:nvPr/>
        </p:nvGrpSpPr>
        <p:grpSpPr>
          <a:xfrm>
            <a:off x="5079492" y="1347614"/>
            <a:ext cx="2880085" cy="645054"/>
            <a:chOff x="6772654" y="2152648"/>
            <a:chExt cx="3840113" cy="860072"/>
          </a:xfrm>
          <a:solidFill>
            <a:schemeClr val="accent2"/>
          </a:solidFill>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5" name="Group 18"/>
          <p:cNvGrpSpPr/>
          <p:nvPr/>
        </p:nvGrpSpPr>
        <p:grpSpPr>
          <a:xfrm>
            <a:off x="1159321" y="1347614"/>
            <a:ext cx="2890361" cy="645054"/>
            <a:chOff x="1545760" y="2152648"/>
            <a:chExt cx="3853814" cy="860072"/>
          </a:xfrm>
          <a:solidFill>
            <a:schemeClr val="accent2"/>
          </a:solidFill>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6" name="Group 21"/>
          <p:cNvGrpSpPr/>
          <p:nvPr/>
        </p:nvGrpSpPr>
        <p:grpSpPr>
          <a:xfrm>
            <a:off x="5070046" y="3367677"/>
            <a:ext cx="2902381" cy="645054"/>
            <a:chOff x="6760059" y="4457519"/>
            <a:chExt cx="3869841" cy="860072"/>
          </a:xfrm>
          <a:solidFill>
            <a:schemeClr val="accent4"/>
          </a:solidFill>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9" name="Group 24"/>
          <p:cNvGrpSpPr/>
          <p:nvPr/>
        </p:nvGrpSpPr>
        <p:grpSpPr>
          <a:xfrm>
            <a:off x="1159320" y="3367677"/>
            <a:ext cx="2890356" cy="645054"/>
            <a:chOff x="1545760" y="4457519"/>
            <a:chExt cx="3853808" cy="860072"/>
          </a:xfrm>
          <a:solidFill>
            <a:schemeClr val="accent4"/>
          </a:solidFill>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5" name="Shape 562"/>
          <p:cNvSpPr/>
          <p:nvPr/>
        </p:nvSpPr>
        <p:spPr>
          <a:xfrm>
            <a:off x="1159903"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6" name="Shape 566"/>
          <p:cNvSpPr/>
          <p:nvPr/>
        </p:nvSpPr>
        <p:spPr>
          <a:xfrm>
            <a:off x="1159903"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8" name="Shape 572"/>
          <p:cNvSpPr/>
          <p:nvPr/>
        </p:nvSpPr>
        <p:spPr>
          <a:xfrm>
            <a:off x="7814476"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9" name="Shape 576"/>
          <p:cNvSpPr/>
          <p:nvPr/>
        </p:nvSpPr>
        <p:spPr>
          <a:xfrm>
            <a:off x="7814476"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考生网上报名</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1"/>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2.</a:t>
            </a:r>
            <a:r>
              <a:rPr lang="zh-CN" altLang="en-US" sz="1200" b="1" dirty="0" smtClean="0">
                <a:solidFill>
                  <a:schemeClr val="bg1"/>
                </a:solidFill>
                <a:latin typeface="微软雅黑" panose="020B0503020204020204" pitchFamily="34" charset="-122"/>
                <a:ea typeface="微软雅黑" panose="020B0503020204020204" pitchFamily="34" charset="-122"/>
              </a:rPr>
              <a:t>应届生认证状态查询</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2"/>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历年</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成绩查询</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428782" y="1483769"/>
            <a:ext cx="219060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合格证</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真伪</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查询    </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1"/>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 </a:t>
            </a:r>
            <a:r>
              <a:rPr lang="en-US" altLang="zh-CN" sz="1200" b="1" dirty="0" smtClean="0">
                <a:solidFill>
                  <a:schemeClr val="bg1"/>
                </a:solidFill>
                <a:latin typeface="微软雅黑" panose="020B0503020204020204" pitchFamily="34" charset="-122"/>
                <a:ea typeface="微软雅黑" panose="020B0503020204020204" pitchFamily="34" charset="-122"/>
              </a:rPr>
              <a:t>2019</a:t>
            </a:r>
            <a:r>
              <a:rPr lang="zh-CN" altLang="en-US" sz="1200" b="1" dirty="0" smtClean="0">
                <a:solidFill>
                  <a:schemeClr val="bg1"/>
                </a:solidFill>
                <a:latin typeface="微软雅黑" panose="020B0503020204020204" pitchFamily="34" charset="-122"/>
                <a:ea typeface="微软雅黑" panose="020B0503020204020204" pitchFamily="34" charset="-122"/>
              </a:rPr>
              <a:t>年</a:t>
            </a:r>
            <a:r>
              <a:rPr lang="zh-CN" altLang="en-US" sz="1200" b="1" dirty="0">
                <a:solidFill>
                  <a:schemeClr val="bg1"/>
                </a:solidFill>
                <a:latin typeface="微软雅黑" panose="020B0503020204020204" pitchFamily="34" charset="-122"/>
                <a:ea typeface="微软雅黑" panose="020B0503020204020204" pitchFamily="34" charset="-122"/>
              </a:rPr>
              <a:t>重点调整</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2"/>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网报系统其他功能</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51"/>
          <p:cNvGrpSpPr/>
          <p:nvPr/>
        </p:nvGrpSpPr>
        <p:grpSpPr>
          <a:xfrm>
            <a:off x="3566900" y="1677918"/>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网上报名系统</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面向考生</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文本框 12"/>
          <p:cNvSpPr txBox="1">
            <a:spLocks noChangeArrowheads="1"/>
          </p:cNvSpPr>
          <p:nvPr/>
        </p:nvSpPr>
        <p:spPr bwMode="auto">
          <a:xfrm>
            <a:off x="831694" y="243648"/>
            <a:ext cx="35962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面向</a:t>
            </a:r>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考生</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bwMode="auto">
          <a:xfrm rot="10800000">
            <a:off x="8100392" y="1398875"/>
            <a:ext cx="382131" cy="380787"/>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spcBef>
                <a:spcPct val="50000"/>
              </a:spcBef>
              <a:defRPr/>
            </a:pPr>
            <a:endParaRPr lang="zh-CN" altLang="en-US">
              <a:solidFill>
                <a:schemeClr val="bg1"/>
              </a:solidFill>
              <a:latin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25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25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250"/>
                                        <p:tgtEl>
                                          <p:spTgt spid="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250"/>
                                        <p:tgtEl>
                                          <p:spTgt spid="3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250"/>
                                        <p:tgtEl>
                                          <p:spTgt spid="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250"/>
                                        <p:tgtEl>
                                          <p:spTgt spid="3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25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36">
                                            <p:txEl>
                                              <p:pRg st="0" end="0"/>
                                            </p:txEl>
                                          </p:spTgt>
                                        </p:tgtEl>
                                        <p:attrNameLst>
                                          <p:attrName>style.visibility</p:attrName>
                                        </p:attrNameLst>
                                      </p:cBhvr>
                                      <p:to>
                                        <p:strVal val="visible"/>
                                      </p:to>
                                    </p:set>
                                    <p:animEffect transition="in" filter="fade">
                                      <p:cBhvr>
                                        <p:cTn id="50" dur="250"/>
                                        <p:tgtEl>
                                          <p:spTgt spid="3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50"/>
                                        <p:tgtEl>
                                          <p:spTgt spid="27"/>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250"/>
                                        <p:tgtEl>
                                          <p:spTgt spid="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7">
                                            <p:txEl>
                                              <p:pRg st="0" end="0"/>
                                            </p:txEl>
                                          </p:spTgt>
                                        </p:tgtEl>
                                        <p:attrNameLst>
                                          <p:attrName>style.visibility</p:attrName>
                                        </p:attrNameLst>
                                      </p:cBhvr>
                                      <p:to>
                                        <p:strVal val="visible"/>
                                      </p:to>
                                    </p:set>
                                    <p:animEffect transition="in" filter="fade">
                                      <p:cBhvr>
                                        <p:cTn id="61" dur="250"/>
                                        <p:tgtEl>
                                          <p:spTgt spid="37">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50"/>
                                        <p:tgtEl>
                                          <p:spTgt spid="28"/>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250"/>
                                        <p:tgtEl>
                                          <p:spTgt spid="6"/>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fade">
                                      <p:cBhvr>
                                        <p:cTn id="72" dur="250"/>
                                        <p:tgtEl>
                                          <p:spTgt spid="38">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250"/>
                                        <p:tgtEl>
                                          <p:spTgt spid="29"/>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53239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专业阶段合格证真伪查询截图</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93950" y="790971"/>
            <a:ext cx="6156099" cy="379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53239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专业阶段合格证真伪查询截图</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7544" y="843558"/>
            <a:ext cx="542508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715766"/>
            <a:ext cx="27336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53239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专业阶段合格证真伪查询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614" y="915566"/>
            <a:ext cx="2175449" cy="373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82051"/>
            <a:ext cx="2521326" cy="3584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8401" y="2018931"/>
            <a:ext cx="1735998" cy="144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7468" y="2067694"/>
            <a:ext cx="334252" cy="415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ine 42"/>
          <p:cNvSpPr>
            <a:spLocks noChangeShapeType="1"/>
          </p:cNvSpPr>
          <p:nvPr/>
        </p:nvSpPr>
        <p:spPr bwMode="auto">
          <a:xfrm rot="16200000">
            <a:off x="1987133" y="2228627"/>
            <a:ext cx="1199798" cy="222274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2" name="Line 42"/>
          <p:cNvSpPr>
            <a:spLocks noChangeShapeType="1"/>
          </p:cNvSpPr>
          <p:nvPr/>
        </p:nvSpPr>
        <p:spPr bwMode="auto">
          <a:xfrm rot="16200000">
            <a:off x="5876008" y="2298497"/>
            <a:ext cx="1" cy="883216"/>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ine 42"/>
          <p:cNvSpPr>
            <a:spLocks noChangeShapeType="1"/>
          </p:cNvSpPr>
          <p:nvPr/>
        </p:nvSpPr>
        <p:spPr bwMode="auto">
          <a:xfrm flipH="1">
            <a:off x="7123577" y="1291558"/>
            <a:ext cx="4005" cy="2144288"/>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3" name="圆角矩形 2"/>
          <p:cNvSpPr/>
          <p:nvPr/>
        </p:nvSpPr>
        <p:spPr>
          <a:xfrm>
            <a:off x="1224580" y="842435"/>
            <a:ext cx="1617448" cy="434294"/>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5" name="矩形 93"/>
          <p:cNvSpPr/>
          <p:nvPr/>
        </p:nvSpPr>
        <p:spPr>
          <a:xfrm>
            <a:off x="1187624" y="771550"/>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6" name="矩形 93"/>
          <p:cNvSpPr/>
          <p:nvPr/>
        </p:nvSpPr>
        <p:spPr>
          <a:xfrm rot="10800000">
            <a:off x="2604945" y="1059581"/>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7" name="Freeform 5"/>
          <p:cNvSpPr/>
          <p:nvPr/>
        </p:nvSpPr>
        <p:spPr bwMode="auto">
          <a:xfrm>
            <a:off x="1308802" y="3408435"/>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noFill/>
            <a:prstDash val="solid"/>
            <a:miter lim="800000"/>
          </a:ln>
          <a:effectLst>
            <a:outerShdw blurRad="127000" dist="190500" dir="9000000" algn="r" rotWithShape="0">
              <a:prstClr val="black">
                <a:alpha val="40000"/>
              </a:prstClr>
            </a:outerShdw>
          </a:effectLst>
        </p:spPr>
        <p:txBody>
          <a:bodyPr vert="horz" wrap="square" lIns="91413" tIns="45706" rIns="91413" bIns="45706" numCol="1" anchor="t" anchorCtr="0" compatLnSpc="1"/>
          <a:lstStyle/>
          <a:p>
            <a:endParaRPr lang="zh-CN" altLang="en-US">
              <a:solidFill>
                <a:schemeClr val="bg1"/>
              </a:solidFill>
            </a:endParaRPr>
          </a:p>
        </p:txBody>
      </p:sp>
      <p:sp>
        <p:nvSpPr>
          <p:cNvPr id="8" name="TextBox 7"/>
          <p:cNvSpPr txBox="1"/>
          <p:nvPr/>
        </p:nvSpPr>
        <p:spPr>
          <a:xfrm>
            <a:off x="1541761" y="3817952"/>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200" b="1" dirty="0">
                <a:solidFill>
                  <a:schemeClr val="tx1">
                    <a:lumMod val="10000"/>
                    <a:lumOff val="90000"/>
                  </a:schemeClr>
                </a:solidFill>
              </a:rPr>
              <a:t>网报</a:t>
            </a:r>
            <a:r>
              <a:rPr lang="zh-CN" altLang="en-US" sz="1200" b="1" dirty="0" smtClean="0">
                <a:solidFill>
                  <a:schemeClr val="tx1">
                    <a:lumMod val="10000"/>
                    <a:lumOff val="90000"/>
                  </a:schemeClr>
                </a:solidFill>
              </a:rPr>
              <a:t>前台</a:t>
            </a:r>
            <a:endParaRPr lang="en-US" altLang="zh-CN" sz="1200" b="1" dirty="0" smtClean="0">
              <a:solidFill>
                <a:schemeClr val="tx1">
                  <a:lumMod val="10000"/>
                  <a:lumOff val="90000"/>
                </a:schemeClr>
              </a:solidFill>
            </a:endParaRPr>
          </a:p>
          <a:p>
            <a:pPr algn="ctr"/>
            <a:r>
              <a:rPr lang="en-US" altLang="zh-CN" sz="1200" b="1" dirty="0" smtClean="0">
                <a:solidFill>
                  <a:schemeClr val="tx1">
                    <a:lumMod val="10000"/>
                    <a:lumOff val="90000"/>
                  </a:schemeClr>
                </a:solidFill>
              </a:rPr>
              <a:t>PC</a:t>
            </a:r>
            <a:r>
              <a:rPr lang="zh-CN" altLang="en-US" sz="1200" b="1" dirty="0" smtClean="0">
                <a:solidFill>
                  <a:schemeClr val="tx1">
                    <a:lumMod val="10000"/>
                    <a:lumOff val="90000"/>
                  </a:schemeClr>
                </a:solidFill>
              </a:rPr>
              <a:t>端、移动端</a:t>
            </a:r>
            <a:endParaRPr lang="zh-CN" altLang="en-US" sz="1200" b="1" dirty="0">
              <a:solidFill>
                <a:schemeClr val="tx1">
                  <a:lumMod val="10000"/>
                  <a:lumOff val="90000"/>
                </a:schemeClr>
              </a:solidFill>
            </a:endParaRPr>
          </a:p>
          <a:p>
            <a:pPr algn="ctr"/>
            <a:r>
              <a:rPr lang="zh-CN" altLang="en-US" sz="1200" b="1" dirty="0">
                <a:solidFill>
                  <a:schemeClr val="tx1">
                    <a:lumMod val="10000"/>
                    <a:lumOff val="90000"/>
                  </a:schemeClr>
                </a:solidFill>
              </a:rPr>
              <a:t>（面向考生</a:t>
            </a:r>
            <a:r>
              <a:rPr lang="zh-CN" altLang="en-US" sz="1200" b="1" dirty="0" smtClean="0">
                <a:solidFill>
                  <a:schemeClr val="tx1">
                    <a:lumMod val="10000"/>
                    <a:lumOff val="90000"/>
                  </a:schemeClr>
                </a:solidFill>
              </a:rPr>
              <a:t>）</a:t>
            </a:r>
            <a:endParaRPr lang="zh-CN" altLang="en-US" sz="1200" b="1" dirty="0">
              <a:solidFill>
                <a:schemeClr val="tx1">
                  <a:lumMod val="10000"/>
                  <a:lumOff val="90000"/>
                </a:schemeClr>
              </a:solidFill>
            </a:endParaRPr>
          </a:p>
        </p:txBody>
      </p:sp>
      <p:sp>
        <p:nvSpPr>
          <p:cNvPr id="10" name="Freeform 5"/>
          <p:cNvSpPr/>
          <p:nvPr/>
        </p:nvSpPr>
        <p:spPr bwMode="auto">
          <a:xfrm>
            <a:off x="3795748" y="3435846"/>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noFill/>
            <a:prstDash val="solid"/>
            <a:miter lim="800000"/>
          </a:ln>
          <a:effectLst>
            <a:outerShdw blurRad="127000" dist="190500" dir="9000000" algn="r" rotWithShape="0">
              <a:prstClr val="black">
                <a:alpha val="40000"/>
              </a:prstClr>
            </a:outerShdw>
          </a:effectLst>
        </p:spPr>
        <p:txBody>
          <a:bodyPr vert="horz" wrap="square" lIns="91413" tIns="45706" rIns="91413" bIns="45706" numCol="1" anchor="t" anchorCtr="0" compatLnSpc="1"/>
          <a:lstStyle/>
          <a:p>
            <a:endParaRPr lang="zh-CN" altLang="en-US">
              <a:solidFill>
                <a:schemeClr val="bg1"/>
              </a:solidFill>
            </a:endParaRPr>
          </a:p>
        </p:txBody>
      </p:sp>
      <p:sp>
        <p:nvSpPr>
          <p:cNvPr id="11" name="Freeform 5"/>
          <p:cNvSpPr/>
          <p:nvPr/>
        </p:nvSpPr>
        <p:spPr bwMode="auto">
          <a:xfrm>
            <a:off x="6388037" y="3435846"/>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noFill/>
            <a:prstDash val="solid"/>
            <a:miter lim="800000"/>
          </a:ln>
          <a:effectLst>
            <a:outerShdw blurRad="127000" dist="190500" dir="9000000" algn="r" rotWithShape="0">
              <a:prstClr val="black">
                <a:alpha val="40000"/>
              </a:prstClr>
            </a:outerShdw>
          </a:effectLst>
        </p:spPr>
        <p:txBody>
          <a:bodyPr vert="horz" wrap="square" lIns="91413" tIns="45706" rIns="91413" bIns="45706" numCol="1" anchor="t" anchorCtr="0" compatLnSpc="1"/>
          <a:lstStyle/>
          <a:p>
            <a:endParaRPr lang="zh-CN" altLang="en-US">
              <a:solidFill>
                <a:schemeClr val="bg1"/>
              </a:solidFill>
            </a:endParaRPr>
          </a:p>
        </p:txBody>
      </p:sp>
      <p:sp>
        <p:nvSpPr>
          <p:cNvPr id="13" name="TextBox 12"/>
          <p:cNvSpPr txBox="1"/>
          <p:nvPr/>
        </p:nvSpPr>
        <p:spPr>
          <a:xfrm>
            <a:off x="3995936" y="3889960"/>
            <a:ext cx="1067493"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200" b="1" dirty="0" smtClean="0">
                <a:solidFill>
                  <a:schemeClr val="tx1">
                    <a:lumMod val="75000"/>
                    <a:lumOff val="25000"/>
                  </a:schemeClr>
                </a:solidFill>
              </a:rPr>
              <a:t>   网报后台</a:t>
            </a:r>
            <a:endParaRPr lang="en-US" altLang="zh-CN" sz="1200" b="1" dirty="0" smtClean="0">
              <a:solidFill>
                <a:schemeClr val="tx1">
                  <a:lumMod val="75000"/>
                  <a:lumOff val="25000"/>
                </a:schemeClr>
              </a:solidFill>
            </a:endParaRPr>
          </a:p>
          <a:p>
            <a:pPr algn="ctr"/>
            <a:r>
              <a:rPr lang="zh-CN" altLang="en-US" sz="1200" b="1" dirty="0" smtClean="0">
                <a:solidFill>
                  <a:schemeClr val="tx1">
                    <a:lumMod val="75000"/>
                    <a:lumOff val="25000"/>
                  </a:schemeClr>
                </a:solidFill>
              </a:rPr>
              <a:t>管理系统</a:t>
            </a:r>
            <a:endParaRPr lang="zh-CN" altLang="en-US" sz="1200" b="1" dirty="0">
              <a:solidFill>
                <a:schemeClr val="tx1">
                  <a:lumMod val="75000"/>
                  <a:lumOff val="25000"/>
                </a:schemeClr>
              </a:solidFill>
            </a:endParaRPr>
          </a:p>
          <a:p>
            <a:pPr algn="ctr"/>
            <a:r>
              <a:rPr lang="zh-CN" altLang="en-US" sz="1200" b="1" dirty="0">
                <a:solidFill>
                  <a:schemeClr val="tx1">
                    <a:lumMod val="75000"/>
                    <a:lumOff val="25000"/>
                  </a:schemeClr>
                </a:solidFill>
              </a:rPr>
              <a:t>（面向地方协会</a:t>
            </a:r>
            <a:r>
              <a:rPr lang="zh-CN" altLang="en-US" sz="1200" b="1" dirty="0" smtClean="0">
                <a:solidFill>
                  <a:schemeClr val="tx1">
                    <a:lumMod val="75000"/>
                    <a:lumOff val="25000"/>
                  </a:schemeClr>
                </a:solidFill>
              </a:rPr>
              <a:t>）</a:t>
            </a:r>
            <a:endParaRPr lang="zh-CN" altLang="en-US" sz="1200" b="1" dirty="0">
              <a:solidFill>
                <a:schemeClr val="tx1">
                  <a:lumMod val="75000"/>
                  <a:lumOff val="25000"/>
                </a:schemeClr>
              </a:solidFill>
            </a:endParaRPr>
          </a:p>
        </p:txBody>
      </p:sp>
      <p:sp>
        <p:nvSpPr>
          <p:cNvPr id="14" name="TextBox 13"/>
          <p:cNvSpPr txBox="1"/>
          <p:nvPr/>
        </p:nvSpPr>
        <p:spPr>
          <a:xfrm>
            <a:off x="6588224" y="3939902"/>
            <a:ext cx="1084581"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200" b="1" dirty="0">
                <a:solidFill>
                  <a:schemeClr val="tx1">
                    <a:lumMod val="10000"/>
                    <a:lumOff val="90000"/>
                  </a:schemeClr>
                </a:solidFill>
              </a:rPr>
              <a:t>考务管理系统（</a:t>
            </a:r>
            <a:r>
              <a:rPr lang="zh-CN" altLang="en-US" sz="1200" b="1" dirty="0" smtClean="0">
                <a:solidFill>
                  <a:schemeClr val="tx1">
                    <a:lumMod val="10000"/>
                    <a:lumOff val="90000"/>
                  </a:schemeClr>
                </a:solidFill>
              </a:rPr>
              <a:t>面向省注协）</a:t>
            </a:r>
            <a:endParaRPr lang="zh-CN" altLang="en-US" sz="1200" b="1" dirty="0">
              <a:solidFill>
                <a:schemeClr val="tx1">
                  <a:lumMod val="10000"/>
                  <a:lumOff val="90000"/>
                </a:schemeClr>
              </a:solidFill>
            </a:endParaRPr>
          </a:p>
          <a:p>
            <a:pPr algn="ctr"/>
            <a:endParaRPr lang="zh-CN" altLang="en-US" sz="1200" b="1" dirty="0">
              <a:solidFill>
                <a:schemeClr val="tx1">
                  <a:lumMod val="10000"/>
                  <a:lumOff val="90000"/>
                </a:schemeClr>
              </a:solidFill>
            </a:endParaRPr>
          </a:p>
        </p:txBody>
      </p:sp>
      <p:sp>
        <p:nvSpPr>
          <p:cNvPr id="2" name="矩形 1"/>
          <p:cNvSpPr/>
          <p:nvPr/>
        </p:nvSpPr>
        <p:spPr>
          <a:xfrm>
            <a:off x="1544286" y="887924"/>
            <a:ext cx="1107996" cy="369332"/>
          </a:xfrm>
          <a:prstGeom prst="rect">
            <a:avLst/>
          </a:prstGeom>
        </p:spPr>
        <p:txBody>
          <a:bodyPr wrap="none">
            <a:spAutoFit/>
          </a:bodyPr>
          <a:lstStyle/>
          <a:p>
            <a:r>
              <a:rPr lang="zh-CN" altLang="en-US" b="1" dirty="0"/>
              <a:t>考生用户</a:t>
            </a:r>
            <a:endParaRPr lang="zh-CN" altLang="en-US" b="1" dirty="0"/>
          </a:p>
        </p:txBody>
      </p:sp>
      <p:sp>
        <p:nvSpPr>
          <p:cNvPr id="18" name="Line 42"/>
          <p:cNvSpPr>
            <a:spLocks noChangeShapeType="1"/>
          </p:cNvSpPr>
          <p:nvPr/>
        </p:nvSpPr>
        <p:spPr bwMode="auto">
          <a:xfrm>
            <a:off x="2048348" y="1291557"/>
            <a:ext cx="11831" cy="212945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6" name="圆角矩形 25"/>
          <p:cNvSpPr/>
          <p:nvPr/>
        </p:nvSpPr>
        <p:spPr>
          <a:xfrm>
            <a:off x="3695691" y="857264"/>
            <a:ext cx="1617448" cy="434294"/>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7" name="矩形 93"/>
          <p:cNvSpPr/>
          <p:nvPr/>
        </p:nvSpPr>
        <p:spPr>
          <a:xfrm>
            <a:off x="3658735" y="786379"/>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8" name="矩形 93"/>
          <p:cNvSpPr/>
          <p:nvPr/>
        </p:nvSpPr>
        <p:spPr>
          <a:xfrm rot="10800000">
            <a:off x="5076056" y="1074410"/>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29" name="矩形 28"/>
          <p:cNvSpPr/>
          <p:nvPr/>
        </p:nvSpPr>
        <p:spPr>
          <a:xfrm>
            <a:off x="4015397" y="902753"/>
            <a:ext cx="1114408" cy="369332"/>
          </a:xfrm>
          <a:prstGeom prst="rect">
            <a:avLst/>
          </a:prstGeom>
        </p:spPr>
        <p:txBody>
          <a:bodyPr wrap="none">
            <a:spAutoFit/>
          </a:bodyPr>
          <a:lstStyle/>
          <a:p>
            <a:r>
              <a:rPr lang="zh-CN" altLang="en-US" b="1" dirty="0" smtClean="0"/>
              <a:t>考</a:t>
            </a:r>
            <a:r>
              <a:rPr lang="zh-CN" altLang="en-US" b="1" dirty="0"/>
              <a:t>区</a:t>
            </a:r>
            <a:r>
              <a:rPr lang="zh-CN" altLang="en-US" b="1" dirty="0" smtClean="0"/>
              <a:t>用户</a:t>
            </a:r>
            <a:endParaRPr lang="zh-CN" altLang="en-US" b="1" dirty="0"/>
          </a:p>
        </p:txBody>
      </p:sp>
      <p:sp>
        <p:nvSpPr>
          <p:cNvPr id="30" name="Line 42"/>
          <p:cNvSpPr>
            <a:spLocks noChangeShapeType="1"/>
          </p:cNvSpPr>
          <p:nvPr/>
        </p:nvSpPr>
        <p:spPr bwMode="auto">
          <a:xfrm>
            <a:off x="4525668" y="1291558"/>
            <a:ext cx="5622" cy="2144288"/>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33" name="圆角矩形 32"/>
          <p:cNvSpPr/>
          <p:nvPr/>
        </p:nvSpPr>
        <p:spPr>
          <a:xfrm>
            <a:off x="6287979" y="857264"/>
            <a:ext cx="1617448" cy="434294"/>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34" name="矩形 93"/>
          <p:cNvSpPr/>
          <p:nvPr/>
        </p:nvSpPr>
        <p:spPr>
          <a:xfrm>
            <a:off x="6251023" y="786379"/>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35" name="矩形 93"/>
          <p:cNvSpPr/>
          <p:nvPr/>
        </p:nvSpPr>
        <p:spPr>
          <a:xfrm rot="10800000">
            <a:off x="7668344" y="1074410"/>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36" name="矩形 35"/>
          <p:cNvSpPr/>
          <p:nvPr/>
        </p:nvSpPr>
        <p:spPr>
          <a:xfrm>
            <a:off x="6607685" y="902753"/>
            <a:ext cx="1114408" cy="369332"/>
          </a:xfrm>
          <a:prstGeom prst="rect">
            <a:avLst/>
          </a:prstGeom>
        </p:spPr>
        <p:txBody>
          <a:bodyPr wrap="none">
            <a:spAutoFit/>
          </a:bodyPr>
          <a:lstStyle/>
          <a:p>
            <a:r>
              <a:rPr lang="zh-CN" altLang="en-US" b="1" dirty="0" smtClean="0"/>
              <a:t>省级用户</a:t>
            </a:r>
            <a:endParaRPr lang="zh-CN" altLang="en-US" b="1" dirty="0"/>
          </a:p>
        </p:txBody>
      </p:sp>
      <p:sp>
        <p:nvSpPr>
          <p:cNvPr id="40" name="Line 42"/>
          <p:cNvSpPr>
            <a:spLocks noChangeShapeType="1"/>
          </p:cNvSpPr>
          <p:nvPr/>
        </p:nvSpPr>
        <p:spPr bwMode="auto">
          <a:xfrm flipH="1">
            <a:off x="5076056" y="1291558"/>
            <a:ext cx="2047522" cy="243232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grpSp>
        <p:nvGrpSpPr>
          <p:cNvPr id="42" name="Gruppieren 43"/>
          <p:cNvGrpSpPr/>
          <p:nvPr/>
        </p:nvGrpSpPr>
        <p:grpSpPr bwMode="gray">
          <a:xfrm>
            <a:off x="1558109" y="2146184"/>
            <a:ext cx="980478" cy="987429"/>
            <a:chOff x="2804400" y="1911431"/>
            <a:chExt cx="3535200" cy="3535200"/>
          </a:xfrm>
          <a:solidFill>
            <a:schemeClr val="accent1"/>
          </a:solidFill>
          <a:effectLst/>
        </p:grpSpPr>
        <p:sp>
          <p:nvSpPr>
            <p:cNvPr id="4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4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4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5" name="Text Box 43"/>
          <p:cNvSpPr>
            <a:spLocks noChangeArrowheads="1"/>
          </p:cNvSpPr>
          <p:nvPr/>
        </p:nvSpPr>
        <p:spPr bwMode="auto">
          <a:xfrm>
            <a:off x="1452817" y="2432030"/>
            <a:ext cx="1171809" cy="298944"/>
          </a:xfrm>
          <a:prstGeom prst="rect">
            <a:avLst/>
          </a:prstGeom>
          <a:noFill/>
          <a:ln w="9525">
            <a:noFill/>
            <a:miter lim="800000"/>
          </a:ln>
        </p:spPr>
        <p:txBody>
          <a:bodyPr/>
          <a:lstStyle/>
          <a:p>
            <a:pPr algn="ctr">
              <a:spcBef>
                <a:spcPts val="0"/>
              </a:spcBef>
              <a:buClrTx/>
              <a:buSzTx/>
              <a:buFontTx/>
              <a:buNone/>
            </a:pPr>
            <a:r>
              <a:rPr lang="zh-CN" altLang="en-US" dirty="0" smtClean="0">
                <a:solidFill>
                  <a:schemeClr val="tx1"/>
                </a:solidFill>
                <a:latin typeface="微软雅黑" panose="020B0503020204020204" pitchFamily="34" charset="-122"/>
                <a:ea typeface="微软雅黑" panose="020B0503020204020204" pitchFamily="34" charset="-122"/>
              </a:rPr>
              <a:t>互联网</a:t>
            </a:r>
            <a:endParaRPr lang="en-US" altLang="zh-CN" sz="4000" dirty="0">
              <a:solidFill>
                <a:schemeClr val="tx1"/>
              </a:solidFill>
              <a:latin typeface="微软雅黑" panose="020B0503020204020204" pitchFamily="34" charset="-122"/>
              <a:ea typeface="微软雅黑" panose="020B0503020204020204" pitchFamily="34" charset="-122"/>
            </a:endParaRPr>
          </a:p>
        </p:txBody>
      </p:sp>
      <p:grpSp>
        <p:nvGrpSpPr>
          <p:cNvPr id="46" name="Gruppieren 43"/>
          <p:cNvGrpSpPr/>
          <p:nvPr/>
        </p:nvGrpSpPr>
        <p:grpSpPr bwMode="gray">
          <a:xfrm>
            <a:off x="4045056" y="2160385"/>
            <a:ext cx="980478" cy="987429"/>
            <a:chOff x="2804400" y="1911431"/>
            <a:chExt cx="3535200" cy="3535200"/>
          </a:xfrm>
          <a:solidFill>
            <a:schemeClr val="accent1"/>
          </a:solidFill>
          <a:effectLst/>
        </p:grpSpPr>
        <p:sp>
          <p:nvSpPr>
            <p:cNvPr id="47"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48"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49"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50" name="Text Box 43"/>
          <p:cNvSpPr>
            <a:spLocks noChangeArrowheads="1"/>
          </p:cNvSpPr>
          <p:nvPr/>
        </p:nvSpPr>
        <p:spPr bwMode="auto">
          <a:xfrm>
            <a:off x="3939764" y="2446231"/>
            <a:ext cx="1171809" cy="298944"/>
          </a:xfrm>
          <a:prstGeom prst="rect">
            <a:avLst/>
          </a:prstGeom>
          <a:noFill/>
          <a:ln w="9525">
            <a:noFill/>
            <a:miter lim="800000"/>
          </a:ln>
        </p:spPr>
        <p:txBody>
          <a:bodyPr/>
          <a:lstStyle/>
          <a:p>
            <a:pPr algn="ctr">
              <a:spcBef>
                <a:spcPts val="0"/>
              </a:spcBef>
              <a:buClrTx/>
              <a:buSzTx/>
              <a:buFontTx/>
              <a:buNone/>
            </a:pPr>
            <a:r>
              <a:rPr lang="zh-CN" altLang="en-US" dirty="0" smtClean="0">
                <a:solidFill>
                  <a:schemeClr val="tx1"/>
                </a:solidFill>
                <a:latin typeface="微软雅黑" panose="020B0503020204020204" pitchFamily="34" charset="-122"/>
                <a:ea typeface="微软雅黑" panose="020B0503020204020204" pitchFamily="34" charset="-122"/>
              </a:rPr>
              <a:t>互联网</a:t>
            </a:r>
            <a:endParaRPr lang="en-US" altLang="zh-CN" sz="4000" dirty="0">
              <a:solidFill>
                <a:schemeClr val="tx1"/>
              </a:solidFill>
              <a:latin typeface="微软雅黑" panose="020B0503020204020204" pitchFamily="34" charset="-122"/>
              <a:ea typeface="微软雅黑" panose="020B0503020204020204" pitchFamily="34" charset="-122"/>
            </a:endParaRPr>
          </a:p>
        </p:txBody>
      </p:sp>
      <p:sp>
        <p:nvSpPr>
          <p:cNvPr id="67" name="矩形 66"/>
          <p:cNvSpPr/>
          <p:nvPr/>
        </p:nvSpPr>
        <p:spPr>
          <a:xfrm>
            <a:off x="6656858" y="1533782"/>
            <a:ext cx="922196" cy="317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en-US" altLang="zh-CN" sz="1200" b="1" dirty="0" smtClean="0">
                <a:latin typeface="微软雅黑" panose="020B0503020204020204" pitchFamily="34" charset="-122"/>
                <a:ea typeface="微软雅黑" panose="020B0503020204020204" pitchFamily="34" charset="-122"/>
              </a:rPr>
              <a:t>U</a:t>
            </a:r>
            <a:r>
              <a:rPr lang="zh-CN" altLang="en-US" sz="1200" b="1" dirty="0" smtClean="0">
                <a:latin typeface="微软雅黑" panose="020B0503020204020204" pitchFamily="34" charset="-122"/>
                <a:ea typeface="微软雅黑" panose="020B0503020204020204" pitchFamily="34" charset="-122"/>
              </a:rPr>
              <a:t>盾</a:t>
            </a:r>
            <a:endParaRPr lang="zh-CN" altLang="en-US" sz="1200" b="1" dirty="0">
              <a:latin typeface="微软雅黑" panose="020B0503020204020204" pitchFamily="34" charset="-122"/>
              <a:ea typeface="微软雅黑" panose="020B0503020204020204" pitchFamily="34" charset="-122"/>
            </a:endParaRPr>
          </a:p>
        </p:txBody>
      </p:sp>
      <p:grpSp>
        <p:nvGrpSpPr>
          <p:cNvPr id="51" name="Gruppieren 43"/>
          <p:cNvGrpSpPr/>
          <p:nvPr/>
        </p:nvGrpSpPr>
        <p:grpSpPr bwMode="gray">
          <a:xfrm>
            <a:off x="6637344" y="2139702"/>
            <a:ext cx="980478" cy="987429"/>
            <a:chOff x="2804400" y="1911431"/>
            <a:chExt cx="3535200" cy="3535200"/>
          </a:xfrm>
          <a:solidFill>
            <a:schemeClr val="accent1"/>
          </a:solidFill>
          <a:effectLst/>
        </p:grpSpPr>
        <p:sp>
          <p:nvSpPr>
            <p:cNvPr id="52"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53"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54"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68" name="矩形 67"/>
          <p:cNvSpPr/>
          <p:nvPr/>
        </p:nvSpPr>
        <p:spPr>
          <a:xfrm>
            <a:off x="4064570" y="1533782"/>
            <a:ext cx="922196" cy="317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en-US" altLang="zh-CN" sz="1200" b="1" dirty="0" smtClean="0">
                <a:latin typeface="微软雅黑" panose="020B0503020204020204" pitchFamily="34" charset="-122"/>
                <a:ea typeface="微软雅黑" panose="020B0503020204020204" pitchFamily="34" charset="-122"/>
              </a:rPr>
              <a:t>U</a:t>
            </a:r>
            <a:r>
              <a:rPr lang="zh-CN" altLang="en-US" sz="1200" b="1" dirty="0" smtClean="0">
                <a:latin typeface="微软雅黑" panose="020B0503020204020204" pitchFamily="34" charset="-122"/>
                <a:ea typeface="微软雅黑" panose="020B0503020204020204" pitchFamily="34" charset="-122"/>
              </a:rPr>
              <a:t>盾</a:t>
            </a:r>
            <a:endParaRPr lang="zh-CN" altLang="en-US" sz="1200" b="1" dirty="0">
              <a:latin typeface="微软雅黑" panose="020B0503020204020204" pitchFamily="34" charset="-122"/>
              <a:ea typeface="微软雅黑" panose="020B0503020204020204" pitchFamily="34" charset="-122"/>
            </a:endParaRPr>
          </a:p>
        </p:txBody>
      </p:sp>
      <p:sp>
        <p:nvSpPr>
          <p:cNvPr id="41" name="文本框 12"/>
          <p:cNvSpPr txBox="1">
            <a:spLocks noChangeArrowheads="1"/>
          </p:cNvSpPr>
          <p:nvPr/>
        </p:nvSpPr>
        <p:spPr bwMode="auto">
          <a:xfrm>
            <a:off x="831694" y="243648"/>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系统架构</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6" name="菱形 55"/>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 Box 43"/>
          <p:cNvSpPr>
            <a:spLocks noChangeArrowheads="1"/>
          </p:cNvSpPr>
          <p:nvPr/>
        </p:nvSpPr>
        <p:spPr bwMode="auto">
          <a:xfrm>
            <a:off x="6539674" y="2432030"/>
            <a:ext cx="1171809" cy="298944"/>
          </a:xfrm>
          <a:prstGeom prst="rect">
            <a:avLst/>
          </a:prstGeom>
          <a:noFill/>
          <a:ln w="9525">
            <a:noFill/>
            <a:miter lim="800000"/>
          </a:ln>
        </p:spPr>
        <p:txBody>
          <a:bodyPr/>
          <a:lstStyle/>
          <a:p>
            <a:pPr algn="ctr">
              <a:spcBef>
                <a:spcPts val="0"/>
              </a:spcBef>
              <a:buClrTx/>
              <a:buSzTx/>
              <a:buFontTx/>
              <a:buNone/>
            </a:pPr>
            <a:r>
              <a:rPr lang="zh-CN" altLang="en-US" dirty="0" smtClean="0">
                <a:solidFill>
                  <a:schemeClr val="tx1"/>
                </a:solidFill>
                <a:latin typeface="微软雅黑" panose="020B0503020204020204" pitchFamily="34" charset="-122"/>
                <a:ea typeface="微软雅黑" panose="020B0503020204020204" pitchFamily="34" charset="-122"/>
              </a:rPr>
              <a:t>互联网</a:t>
            </a:r>
            <a:endParaRPr lang="en-US" altLang="zh-CN" sz="4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Effect transition="in" filter="fade">
                                      <p:cBhvr>
                                        <p:cTn id="24" dur="1000"/>
                                        <p:tgtEl>
                                          <p:spTgt spid="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fltVal val="0"/>
                                          </p:val>
                                        </p:tav>
                                        <p:tav tm="100000">
                                          <p:val>
                                            <p:strVal val="#ppt_w"/>
                                          </p:val>
                                        </p:tav>
                                      </p:tavLst>
                                    </p:anim>
                                    <p:anim calcmode="lin" valueType="num">
                                      <p:cBhvr>
                                        <p:cTn id="33" dur="1000" fill="hold"/>
                                        <p:tgtEl>
                                          <p:spTgt spid="27"/>
                                        </p:tgtEl>
                                        <p:attrNameLst>
                                          <p:attrName>ppt_h</p:attrName>
                                        </p:attrNameLst>
                                      </p:cBhvr>
                                      <p:tavLst>
                                        <p:tav tm="0">
                                          <p:val>
                                            <p:fltVal val="0"/>
                                          </p:val>
                                        </p:tav>
                                        <p:tav tm="100000">
                                          <p:val>
                                            <p:strVal val="#ppt_h"/>
                                          </p:val>
                                        </p:tav>
                                      </p:tavLst>
                                    </p:anim>
                                    <p:animEffect transition="in" filter="fade">
                                      <p:cBhvr>
                                        <p:cTn id="34" dur="10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Effect transition="in" filter="fade">
                                      <p:cBhvr>
                                        <p:cTn id="39" dur="10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1000" fill="hold"/>
                                        <p:tgtEl>
                                          <p:spTgt spid="29"/>
                                        </p:tgtEl>
                                        <p:attrNameLst>
                                          <p:attrName>ppt_w</p:attrName>
                                        </p:attrNameLst>
                                      </p:cBhvr>
                                      <p:tavLst>
                                        <p:tav tm="0">
                                          <p:val>
                                            <p:fltVal val="0"/>
                                          </p:val>
                                        </p:tav>
                                        <p:tav tm="100000">
                                          <p:val>
                                            <p:strVal val="#ppt_w"/>
                                          </p:val>
                                        </p:tav>
                                      </p:tavLst>
                                    </p:anim>
                                    <p:anim calcmode="lin" valueType="num">
                                      <p:cBhvr>
                                        <p:cTn id="43" dur="1000" fill="hold"/>
                                        <p:tgtEl>
                                          <p:spTgt spid="29"/>
                                        </p:tgtEl>
                                        <p:attrNameLst>
                                          <p:attrName>ppt_h</p:attrName>
                                        </p:attrNameLst>
                                      </p:cBhvr>
                                      <p:tavLst>
                                        <p:tav tm="0">
                                          <p:val>
                                            <p:fltVal val="0"/>
                                          </p:val>
                                        </p:tav>
                                        <p:tav tm="100000">
                                          <p:val>
                                            <p:strVal val="#ppt_h"/>
                                          </p:val>
                                        </p:tav>
                                      </p:tavLst>
                                    </p:anim>
                                    <p:animEffect transition="in" filter="fade">
                                      <p:cBhvr>
                                        <p:cTn id="44" dur="10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1000" fill="hold"/>
                                        <p:tgtEl>
                                          <p:spTgt spid="33"/>
                                        </p:tgtEl>
                                        <p:attrNameLst>
                                          <p:attrName>ppt_w</p:attrName>
                                        </p:attrNameLst>
                                      </p:cBhvr>
                                      <p:tavLst>
                                        <p:tav tm="0">
                                          <p:val>
                                            <p:fltVal val="0"/>
                                          </p:val>
                                        </p:tav>
                                        <p:tav tm="100000">
                                          <p:val>
                                            <p:strVal val="#ppt_w"/>
                                          </p:val>
                                        </p:tav>
                                      </p:tavLst>
                                    </p:anim>
                                    <p:anim calcmode="lin" valueType="num">
                                      <p:cBhvr>
                                        <p:cTn id="48" dur="1000" fill="hold"/>
                                        <p:tgtEl>
                                          <p:spTgt spid="33"/>
                                        </p:tgtEl>
                                        <p:attrNameLst>
                                          <p:attrName>ppt_h</p:attrName>
                                        </p:attrNameLst>
                                      </p:cBhvr>
                                      <p:tavLst>
                                        <p:tav tm="0">
                                          <p:val>
                                            <p:fltVal val="0"/>
                                          </p:val>
                                        </p:tav>
                                        <p:tav tm="100000">
                                          <p:val>
                                            <p:strVal val="#ppt_h"/>
                                          </p:val>
                                        </p:tav>
                                      </p:tavLst>
                                    </p:anim>
                                    <p:animEffect transition="in" filter="fade">
                                      <p:cBhvr>
                                        <p:cTn id="49" dur="10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1000" fill="hold"/>
                                        <p:tgtEl>
                                          <p:spTgt spid="34"/>
                                        </p:tgtEl>
                                        <p:attrNameLst>
                                          <p:attrName>ppt_w</p:attrName>
                                        </p:attrNameLst>
                                      </p:cBhvr>
                                      <p:tavLst>
                                        <p:tav tm="0">
                                          <p:val>
                                            <p:fltVal val="0"/>
                                          </p:val>
                                        </p:tav>
                                        <p:tav tm="100000">
                                          <p:val>
                                            <p:strVal val="#ppt_w"/>
                                          </p:val>
                                        </p:tav>
                                      </p:tavLst>
                                    </p:anim>
                                    <p:anim calcmode="lin" valueType="num">
                                      <p:cBhvr>
                                        <p:cTn id="53" dur="1000" fill="hold"/>
                                        <p:tgtEl>
                                          <p:spTgt spid="34"/>
                                        </p:tgtEl>
                                        <p:attrNameLst>
                                          <p:attrName>ppt_h</p:attrName>
                                        </p:attrNameLst>
                                      </p:cBhvr>
                                      <p:tavLst>
                                        <p:tav tm="0">
                                          <p:val>
                                            <p:fltVal val="0"/>
                                          </p:val>
                                        </p:tav>
                                        <p:tav tm="100000">
                                          <p:val>
                                            <p:strVal val="#ppt_h"/>
                                          </p:val>
                                        </p:tav>
                                      </p:tavLst>
                                    </p:anim>
                                    <p:animEffect transition="in" filter="fade">
                                      <p:cBhvr>
                                        <p:cTn id="54" dur="1000"/>
                                        <p:tgtEl>
                                          <p:spTgt spid="3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1000" fill="hold"/>
                                        <p:tgtEl>
                                          <p:spTgt spid="35"/>
                                        </p:tgtEl>
                                        <p:attrNameLst>
                                          <p:attrName>ppt_w</p:attrName>
                                        </p:attrNameLst>
                                      </p:cBhvr>
                                      <p:tavLst>
                                        <p:tav tm="0">
                                          <p:val>
                                            <p:fltVal val="0"/>
                                          </p:val>
                                        </p:tav>
                                        <p:tav tm="100000">
                                          <p:val>
                                            <p:strVal val="#ppt_w"/>
                                          </p:val>
                                        </p:tav>
                                      </p:tavLst>
                                    </p:anim>
                                    <p:anim calcmode="lin" valueType="num">
                                      <p:cBhvr>
                                        <p:cTn id="58" dur="1000" fill="hold"/>
                                        <p:tgtEl>
                                          <p:spTgt spid="35"/>
                                        </p:tgtEl>
                                        <p:attrNameLst>
                                          <p:attrName>ppt_h</p:attrName>
                                        </p:attrNameLst>
                                      </p:cBhvr>
                                      <p:tavLst>
                                        <p:tav tm="0">
                                          <p:val>
                                            <p:fltVal val="0"/>
                                          </p:val>
                                        </p:tav>
                                        <p:tav tm="100000">
                                          <p:val>
                                            <p:strVal val="#ppt_h"/>
                                          </p:val>
                                        </p:tav>
                                      </p:tavLst>
                                    </p:anim>
                                    <p:animEffect transition="in" filter="fade">
                                      <p:cBhvr>
                                        <p:cTn id="59" dur="1000"/>
                                        <p:tgtEl>
                                          <p:spTgt spid="3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Effect transition="in" filter="fade">
                                      <p:cBhvr>
                                        <p:cTn id="64" dur="1000"/>
                                        <p:tgtEl>
                                          <p:spTgt spid="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1000"/>
                                        <p:tgtEl>
                                          <p:spTgt spid="6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1000"/>
                                        <p:tgtEl>
                                          <p:spTgt spid="67"/>
                                        </p:tgtEl>
                                      </p:cBhvr>
                                    </p:animEffect>
                                  </p:childTnLst>
                                </p:cTn>
                              </p:par>
                              <p:par>
                                <p:cTn id="83" presetID="45"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ppt_w</p:attrName>
                                        </p:attrNameLst>
                                      </p:cBhvr>
                                      <p:tavLst>
                                        <p:tav tm="0" fmla="#ppt_w*sin(2.5*pi*$)">
                                          <p:val>
                                            <p:fltVal val="0"/>
                                          </p:val>
                                        </p:tav>
                                        <p:tav tm="100000">
                                          <p:val>
                                            <p:fltVal val="1"/>
                                          </p:val>
                                        </p:tav>
                                      </p:tavLst>
                                    </p:anim>
                                    <p:anim calcmode="lin" valueType="num">
                                      <p:cBhvr>
                                        <p:cTn id="87" dur="1000" fill="hold"/>
                                        <p:tgtEl>
                                          <p:spTgt spid="15"/>
                                        </p:tgtEl>
                                        <p:attrNameLst>
                                          <p:attrName>ppt_h</p:attrName>
                                        </p:attrNameLst>
                                      </p:cBhvr>
                                      <p:tavLst>
                                        <p:tav tm="0">
                                          <p:val>
                                            <p:strVal val="#ppt_h"/>
                                          </p:val>
                                        </p:tav>
                                        <p:tav tm="100000">
                                          <p:val>
                                            <p:strVal val="#ppt_h"/>
                                          </p:val>
                                        </p:tav>
                                      </p:tavLst>
                                    </p:anim>
                                  </p:childTnLst>
                                </p:cTn>
                              </p:par>
                              <p:par>
                                <p:cTn id="88" presetID="45" presetClass="entr" presetSubtype="0" fill="hold"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1000"/>
                                        <p:tgtEl>
                                          <p:spTgt spid="42"/>
                                        </p:tgtEl>
                                      </p:cBhvr>
                                    </p:animEffect>
                                    <p:anim calcmode="lin" valueType="num">
                                      <p:cBhvr>
                                        <p:cTn id="91" dur="1000" fill="hold"/>
                                        <p:tgtEl>
                                          <p:spTgt spid="42"/>
                                        </p:tgtEl>
                                        <p:attrNameLst>
                                          <p:attrName>ppt_w</p:attrName>
                                        </p:attrNameLst>
                                      </p:cBhvr>
                                      <p:tavLst>
                                        <p:tav tm="0" fmla="#ppt_w*sin(2.5*pi*$)">
                                          <p:val>
                                            <p:fltVal val="0"/>
                                          </p:val>
                                        </p:tav>
                                        <p:tav tm="100000">
                                          <p:val>
                                            <p:fltVal val="1"/>
                                          </p:val>
                                        </p:tav>
                                      </p:tavLst>
                                    </p:anim>
                                    <p:anim calcmode="lin" valueType="num">
                                      <p:cBhvr>
                                        <p:cTn id="92" dur="1000" fill="hold"/>
                                        <p:tgtEl>
                                          <p:spTgt spid="42"/>
                                        </p:tgtEl>
                                        <p:attrNameLst>
                                          <p:attrName>ppt_h</p:attrName>
                                        </p:attrNameLst>
                                      </p:cBhvr>
                                      <p:tavLst>
                                        <p:tav tm="0">
                                          <p:val>
                                            <p:strVal val="#ppt_h"/>
                                          </p:val>
                                        </p:tav>
                                        <p:tav tm="100000">
                                          <p:val>
                                            <p:strVal val="#ppt_h"/>
                                          </p:val>
                                        </p:tav>
                                      </p:tavLst>
                                    </p:anim>
                                  </p:childTnLst>
                                </p:cTn>
                              </p:par>
                              <p:par>
                                <p:cTn id="93" presetID="45" presetClass="entr" presetSubtype="0"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0"/>
                                        <p:tgtEl>
                                          <p:spTgt spid="46"/>
                                        </p:tgtEl>
                                      </p:cBhvr>
                                    </p:animEffect>
                                    <p:anim calcmode="lin" valueType="num">
                                      <p:cBhvr>
                                        <p:cTn id="96" dur="1000" fill="hold"/>
                                        <p:tgtEl>
                                          <p:spTgt spid="46"/>
                                        </p:tgtEl>
                                        <p:attrNameLst>
                                          <p:attrName>ppt_w</p:attrName>
                                        </p:attrNameLst>
                                      </p:cBhvr>
                                      <p:tavLst>
                                        <p:tav tm="0" fmla="#ppt_w*sin(2.5*pi*$)">
                                          <p:val>
                                            <p:fltVal val="0"/>
                                          </p:val>
                                        </p:tav>
                                        <p:tav tm="100000">
                                          <p:val>
                                            <p:fltVal val="1"/>
                                          </p:val>
                                        </p:tav>
                                      </p:tavLst>
                                    </p:anim>
                                    <p:anim calcmode="lin" valueType="num">
                                      <p:cBhvr>
                                        <p:cTn id="97" dur="1000" fill="hold"/>
                                        <p:tgtEl>
                                          <p:spTgt spid="46"/>
                                        </p:tgtEl>
                                        <p:attrNameLst>
                                          <p:attrName>ppt_h</p:attrName>
                                        </p:attrNameLst>
                                      </p:cBhvr>
                                      <p:tavLst>
                                        <p:tav tm="0">
                                          <p:val>
                                            <p:strVal val="#ppt_h"/>
                                          </p:val>
                                        </p:tav>
                                        <p:tav tm="100000">
                                          <p:val>
                                            <p:strVal val="#ppt_h"/>
                                          </p:val>
                                        </p:tav>
                                      </p:tavLst>
                                    </p:anim>
                                  </p:childTnLst>
                                </p:cTn>
                              </p:par>
                              <p:par>
                                <p:cTn id="98" presetID="45" presetClass="entr" presetSubtype="0"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1000"/>
                                        <p:tgtEl>
                                          <p:spTgt spid="50"/>
                                        </p:tgtEl>
                                      </p:cBhvr>
                                    </p:animEffect>
                                    <p:anim calcmode="lin" valueType="num">
                                      <p:cBhvr>
                                        <p:cTn id="101" dur="1000" fill="hold"/>
                                        <p:tgtEl>
                                          <p:spTgt spid="50"/>
                                        </p:tgtEl>
                                        <p:attrNameLst>
                                          <p:attrName>ppt_w</p:attrName>
                                        </p:attrNameLst>
                                      </p:cBhvr>
                                      <p:tavLst>
                                        <p:tav tm="0" fmla="#ppt_w*sin(2.5*pi*$)">
                                          <p:val>
                                            <p:fltVal val="0"/>
                                          </p:val>
                                        </p:tav>
                                        <p:tav tm="100000">
                                          <p:val>
                                            <p:fltVal val="1"/>
                                          </p:val>
                                        </p:tav>
                                      </p:tavLst>
                                    </p:anim>
                                    <p:anim calcmode="lin" valueType="num">
                                      <p:cBhvr>
                                        <p:cTn id="102" dur="1000" fill="hold"/>
                                        <p:tgtEl>
                                          <p:spTgt spid="50"/>
                                        </p:tgtEl>
                                        <p:attrNameLst>
                                          <p:attrName>ppt_h</p:attrName>
                                        </p:attrNameLst>
                                      </p:cBhvr>
                                      <p:tavLst>
                                        <p:tav tm="0">
                                          <p:val>
                                            <p:strVal val="#ppt_h"/>
                                          </p:val>
                                        </p:tav>
                                        <p:tav tm="100000">
                                          <p:val>
                                            <p:strVal val="#ppt_h"/>
                                          </p:val>
                                        </p:tav>
                                      </p:tavLst>
                                    </p:anim>
                                  </p:childTnLst>
                                </p:cTn>
                              </p:par>
                              <p:par>
                                <p:cTn id="103" presetID="45" presetClass="entr" presetSubtype="0"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1000"/>
                                        <p:tgtEl>
                                          <p:spTgt spid="51"/>
                                        </p:tgtEl>
                                      </p:cBhvr>
                                    </p:animEffect>
                                    <p:anim calcmode="lin" valueType="num">
                                      <p:cBhvr>
                                        <p:cTn id="106" dur="1000" fill="hold"/>
                                        <p:tgtEl>
                                          <p:spTgt spid="51"/>
                                        </p:tgtEl>
                                        <p:attrNameLst>
                                          <p:attrName>ppt_w</p:attrName>
                                        </p:attrNameLst>
                                      </p:cBhvr>
                                      <p:tavLst>
                                        <p:tav tm="0" fmla="#ppt_w*sin(2.5*pi*$)">
                                          <p:val>
                                            <p:fltVal val="0"/>
                                          </p:val>
                                        </p:tav>
                                        <p:tav tm="100000">
                                          <p:val>
                                            <p:fltVal val="1"/>
                                          </p:val>
                                        </p:tav>
                                      </p:tavLst>
                                    </p:anim>
                                    <p:anim calcmode="lin" valueType="num">
                                      <p:cBhvr>
                                        <p:cTn id="107" dur="1000" fill="hold"/>
                                        <p:tgtEl>
                                          <p:spTgt spid="51"/>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1000"/>
                                        <p:tgtEl>
                                          <p:spTgt spid="55"/>
                                        </p:tgtEl>
                                      </p:cBhvr>
                                    </p:animEffect>
                                    <p:anim calcmode="lin" valueType="num">
                                      <p:cBhvr>
                                        <p:cTn id="111" dur="1000" fill="hold"/>
                                        <p:tgtEl>
                                          <p:spTgt spid="55"/>
                                        </p:tgtEl>
                                        <p:attrNameLst>
                                          <p:attrName>ppt_w</p:attrName>
                                        </p:attrNameLst>
                                      </p:cBhvr>
                                      <p:tavLst>
                                        <p:tav tm="0" fmla="#ppt_w*sin(2.5*pi*$)">
                                          <p:val>
                                            <p:fltVal val="0"/>
                                          </p:val>
                                        </p:tav>
                                        <p:tav tm="100000">
                                          <p:val>
                                            <p:fltVal val="1"/>
                                          </p:val>
                                        </p:tav>
                                      </p:tavLst>
                                    </p:anim>
                                    <p:anim calcmode="lin" valueType="num">
                                      <p:cBhvr>
                                        <p:cTn id="112" dur="1000" fill="hold"/>
                                        <p:tgtEl>
                                          <p:spTgt spid="55"/>
                                        </p:tgtEl>
                                        <p:attrNameLst>
                                          <p:attrName>ppt_h</p:attrName>
                                        </p:attrNameLst>
                                      </p:cBhvr>
                                      <p:tavLst>
                                        <p:tav tm="0">
                                          <p:val>
                                            <p:strVal val="#ppt_h"/>
                                          </p:val>
                                        </p:tav>
                                        <p:tav tm="100000">
                                          <p:val>
                                            <p:strVal val="#ppt_h"/>
                                          </p:val>
                                        </p:tav>
                                      </p:tavLst>
                                    </p:anim>
                                  </p:childTnLst>
                                </p:cTn>
                              </p:par>
                              <p:par>
                                <p:cTn id="113" presetID="26" presetClass="entr" presetSubtype="0" fill="hold" grpId="0" nodeType="with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down)">
                                      <p:cBhvr>
                                        <p:cTn id="115" dur="285">
                                          <p:stCondLst>
                                            <p:cond delay="0"/>
                                          </p:stCondLst>
                                        </p:cTn>
                                        <p:tgtEl>
                                          <p:spTgt spid="8"/>
                                        </p:tgtEl>
                                      </p:cBhvr>
                                    </p:animEffect>
                                    <p:anim calcmode="lin" valueType="num">
                                      <p:cBhvr>
                                        <p:cTn id="116" dur="89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7" dur="32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8" dur="326" tmFilter="0, 0; 0.125,0.2665; 0.25,0.4; 0.375,0.465; 0.5,0.5;  0.625,0.535; 0.75,0.6; 0.875,0.7335; 1,1">
                                          <p:stCondLst>
                                            <p:cond delay="326"/>
                                          </p:stCondLst>
                                        </p:cTn>
                                        <p:tgtEl>
                                          <p:spTgt spid="8"/>
                                        </p:tgtEl>
                                        <p:attrNameLst>
                                          <p:attrName>ppt_y</p:attrName>
                                        </p:attrNameLst>
                                      </p:cBhvr>
                                      <p:tavLst>
                                        <p:tav tm="0" fmla="#ppt_y-sin(pi*$)/9">
                                          <p:val>
                                            <p:fltVal val="0"/>
                                          </p:val>
                                        </p:tav>
                                        <p:tav tm="100000">
                                          <p:val>
                                            <p:fltVal val="1"/>
                                          </p:val>
                                        </p:tav>
                                      </p:tavLst>
                                    </p:anim>
                                    <p:anim calcmode="lin" valueType="num">
                                      <p:cBhvr>
                                        <p:cTn id="119" dur="2" tmFilter="0, 0; 0.125,0.2665; 0.25,0.4; 0.375,0.465; 0.5,0.5;  0.625,0.535; 0.75,0.6; 0.875,0.7335; 1,1">
                                          <p:stCondLst>
                                            <p:cond delay="651"/>
                                          </p:stCondLst>
                                        </p:cTn>
                                        <p:tgtEl>
                                          <p:spTgt spid="8"/>
                                        </p:tgtEl>
                                        <p:attrNameLst>
                                          <p:attrName>ppt_y</p:attrName>
                                        </p:attrNameLst>
                                      </p:cBhvr>
                                      <p:tavLst>
                                        <p:tav tm="0" fmla="#ppt_y-sin(pi*$)/27">
                                          <p:val>
                                            <p:fltVal val="0"/>
                                          </p:val>
                                        </p:tav>
                                        <p:tav tm="100000">
                                          <p:val>
                                            <p:fltVal val="1"/>
                                          </p:val>
                                        </p:tav>
                                      </p:tavLst>
                                    </p:anim>
                                    <p:anim calcmode="lin" valueType="num">
                                      <p:cBhvr>
                                        <p:cTn id="120" dur="1" tmFilter="0, 0; 0.125,0.2665; 0.25,0.4; 0.375,0.465; 0.5,0.5;  0.625,0.535; 0.75,0.6; 0.875,0.7335; 1,1">
                                          <p:stCondLst>
                                            <p:cond delay="999"/>
                                          </p:stCondLst>
                                        </p:cTn>
                                        <p:tgtEl>
                                          <p:spTgt spid="8"/>
                                        </p:tgtEl>
                                        <p:attrNameLst>
                                          <p:attrName>ppt_y</p:attrName>
                                        </p:attrNameLst>
                                      </p:cBhvr>
                                      <p:tavLst>
                                        <p:tav tm="0" fmla="#ppt_y-sin(pi*$)/81">
                                          <p:val>
                                            <p:fltVal val="0"/>
                                          </p:val>
                                        </p:tav>
                                        <p:tav tm="100000">
                                          <p:val>
                                            <p:fltVal val="1"/>
                                          </p:val>
                                        </p:tav>
                                      </p:tavLst>
                                    </p:anim>
                                    <p:animScale>
                                      <p:cBhvr>
                                        <p:cTn id="121" dur="1">
                                          <p:stCondLst>
                                            <p:cond delay="320"/>
                                          </p:stCondLst>
                                        </p:cTn>
                                        <p:tgtEl>
                                          <p:spTgt spid="8"/>
                                        </p:tgtEl>
                                      </p:cBhvr>
                                      <p:to x="100000" y="60000"/>
                                    </p:animScale>
                                    <p:animScale>
                                      <p:cBhvr>
                                        <p:cTn id="122" dur="1" decel="50000">
                                          <p:stCondLst>
                                            <p:cond delay="332"/>
                                          </p:stCondLst>
                                        </p:cTn>
                                        <p:tgtEl>
                                          <p:spTgt spid="8"/>
                                        </p:tgtEl>
                                      </p:cBhvr>
                                      <p:to x="100000" y="100000"/>
                                    </p:animScale>
                                    <p:animScale>
                                      <p:cBhvr>
                                        <p:cTn id="123" dur="1">
                                          <p:stCondLst>
                                            <p:cond delay="645"/>
                                          </p:stCondLst>
                                        </p:cTn>
                                        <p:tgtEl>
                                          <p:spTgt spid="8"/>
                                        </p:tgtEl>
                                      </p:cBhvr>
                                      <p:to x="100000" y="80000"/>
                                    </p:animScale>
                                    <p:animScale>
                                      <p:cBhvr>
                                        <p:cTn id="124" dur="1" decel="50000">
                                          <p:stCondLst>
                                            <p:cond delay="658"/>
                                          </p:stCondLst>
                                        </p:cTn>
                                        <p:tgtEl>
                                          <p:spTgt spid="8"/>
                                        </p:tgtEl>
                                      </p:cBhvr>
                                      <p:to x="100000" y="100000"/>
                                    </p:animScale>
                                    <p:animScale>
                                      <p:cBhvr>
                                        <p:cTn id="125" dur="1">
                                          <p:stCondLst>
                                            <p:cond delay="999"/>
                                          </p:stCondLst>
                                        </p:cTn>
                                        <p:tgtEl>
                                          <p:spTgt spid="8"/>
                                        </p:tgtEl>
                                      </p:cBhvr>
                                      <p:to x="100000" y="90000"/>
                                    </p:animScale>
                                    <p:animScale>
                                      <p:cBhvr>
                                        <p:cTn id="126" dur="1" decel="50000">
                                          <p:stCondLst>
                                            <p:cond delay="999"/>
                                          </p:stCondLst>
                                        </p:cTn>
                                        <p:tgtEl>
                                          <p:spTgt spid="8"/>
                                        </p:tgtEl>
                                      </p:cBhvr>
                                      <p:to x="100000" y="100000"/>
                                    </p:animScale>
                                    <p:animScale>
                                      <p:cBhvr>
                                        <p:cTn id="127" dur="1">
                                          <p:stCondLst>
                                            <p:cond delay="999"/>
                                          </p:stCondLst>
                                        </p:cTn>
                                        <p:tgtEl>
                                          <p:spTgt spid="8"/>
                                        </p:tgtEl>
                                      </p:cBhvr>
                                      <p:to x="100000" y="95000"/>
                                    </p:animScale>
                                    <p:animScale>
                                      <p:cBhvr>
                                        <p:cTn id="128" dur="1" decel="50000">
                                          <p:stCondLst>
                                            <p:cond delay="999"/>
                                          </p:stCondLst>
                                        </p:cTn>
                                        <p:tgtEl>
                                          <p:spTgt spid="8"/>
                                        </p:tgtEl>
                                      </p:cBhvr>
                                      <p:to x="100000" y="100000"/>
                                    </p:animScale>
                                  </p:childTnLst>
                                </p:cTn>
                              </p:par>
                              <p:par>
                                <p:cTn id="129" presetID="26" presetClass="entr" presetSubtype="0" fill="hold" grpId="0" nodeType="withEffect">
                                  <p:stCondLst>
                                    <p:cond delay="0"/>
                                  </p:stCondLst>
                                  <p:childTnLst>
                                    <p:set>
                                      <p:cBhvr>
                                        <p:cTn id="130" dur="1" fill="hold">
                                          <p:stCondLst>
                                            <p:cond delay="0"/>
                                          </p:stCondLst>
                                        </p:cTn>
                                        <p:tgtEl>
                                          <p:spTgt spid="7"/>
                                        </p:tgtEl>
                                        <p:attrNameLst>
                                          <p:attrName>style.visibility</p:attrName>
                                        </p:attrNameLst>
                                      </p:cBhvr>
                                      <p:to>
                                        <p:strVal val="visible"/>
                                      </p:to>
                                    </p:set>
                                    <p:animEffect transition="in" filter="wipe(down)">
                                      <p:cBhvr>
                                        <p:cTn id="131" dur="285">
                                          <p:stCondLst>
                                            <p:cond delay="0"/>
                                          </p:stCondLst>
                                        </p:cTn>
                                        <p:tgtEl>
                                          <p:spTgt spid="7"/>
                                        </p:tgtEl>
                                      </p:cBhvr>
                                    </p:animEffect>
                                    <p:anim calcmode="lin" valueType="num">
                                      <p:cBhvr>
                                        <p:cTn id="132" dur="89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3" dur="32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4" dur="326" tmFilter="0, 0; 0.125,0.2665; 0.25,0.4; 0.375,0.465; 0.5,0.5;  0.625,0.535; 0.75,0.6; 0.875,0.7335; 1,1">
                                          <p:stCondLst>
                                            <p:cond delay="326"/>
                                          </p:stCondLst>
                                        </p:cTn>
                                        <p:tgtEl>
                                          <p:spTgt spid="7"/>
                                        </p:tgtEl>
                                        <p:attrNameLst>
                                          <p:attrName>ppt_y</p:attrName>
                                        </p:attrNameLst>
                                      </p:cBhvr>
                                      <p:tavLst>
                                        <p:tav tm="0" fmla="#ppt_y-sin(pi*$)/9">
                                          <p:val>
                                            <p:fltVal val="0"/>
                                          </p:val>
                                        </p:tav>
                                        <p:tav tm="100000">
                                          <p:val>
                                            <p:fltVal val="1"/>
                                          </p:val>
                                        </p:tav>
                                      </p:tavLst>
                                    </p:anim>
                                    <p:anim calcmode="lin" valueType="num">
                                      <p:cBhvr>
                                        <p:cTn id="135" dur="2" tmFilter="0, 0; 0.125,0.2665; 0.25,0.4; 0.375,0.465; 0.5,0.5;  0.625,0.535; 0.75,0.6; 0.875,0.7335; 1,1">
                                          <p:stCondLst>
                                            <p:cond delay="651"/>
                                          </p:stCondLst>
                                        </p:cTn>
                                        <p:tgtEl>
                                          <p:spTgt spid="7"/>
                                        </p:tgtEl>
                                        <p:attrNameLst>
                                          <p:attrName>ppt_y</p:attrName>
                                        </p:attrNameLst>
                                      </p:cBhvr>
                                      <p:tavLst>
                                        <p:tav tm="0" fmla="#ppt_y-sin(pi*$)/27">
                                          <p:val>
                                            <p:fltVal val="0"/>
                                          </p:val>
                                        </p:tav>
                                        <p:tav tm="100000">
                                          <p:val>
                                            <p:fltVal val="1"/>
                                          </p:val>
                                        </p:tav>
                                      </p:tavLst>
                                    </p:anim>
                                    <p:anim calcmode="lin" valueType="num">
                                      <p:cBhvr>
                                        <p:cTn id="136" dur="1" tmFilter="0, 0; 0.125,0.2665; 0.25,0.4; 0.375,0.465; 0.5,0.5;  0.625,0.535; 0.75,0.6; 0.875,0.7335; 1,1">
                                          <p:stCondLst>
                                            <p:cond delay="999"/>
                                          </p:stCondLst>
                                        </p:cTn>
                                        <p:tgtEl>
                                          <p:spTgt spid="7"/>
                                        </p:tgtEl>
                                        <p:attrNameLst>
                                          <p:attrName>ppt_y</p:attrName>
                                        </p:attrNameLst>
                                      </p:cBhvr>
                                      <p:tavLst>
                                        <p:tav tm="0" fmla="#ppt_y-sin(pi*$)/81">
                                          <p:val>
                                            <p:fltVal val="0"/>
                                          </p:val>
                                        </p:tav>
                                        <p:tav tm="100000">
                                          <p:val>
                                            <p:fltVal val="1"/>
                                          </p:val>
                                        </p:tav>
                                      </p:tavLst>
                                    </p:anim>
                                    <p:animScale>
                                      <p:cBhvr>
                                        <p:cTn id="137" dur="1">
                                          <p:stCondLst>
                                            <p:cond delay="320"/>
                                          </p:stCondLst>
                                        </p:cTn>
                                        <p:tgtEl>
                                          <p:spTgt spid="7"/>
                                        </p:tgtEl>
                                      </p:cBhvr>
                                      <p:to x="100000" y="60000"/>
                                    </p:animScale>
                                    <p:animScale>
                                      <p:cBhvr>
                                        <p:cTn id="138" dur="1" decel="50000">
                                          <p:stCondLst>
                                            <p:cond delay="332"/>
                                          </p:stCondLst>
                                        </p:cTn>
                                        <p:tgtEl>
                                          <p:spTgt spid="7"/>
                                        </p:tgtEl>
                                      </p:cBhvr>
                                      <p:to x="100000" y="100000"/>
                                    </p:animScale>
                                    <p:animScale>
                                      <p:cBhvr>
                                        <p:cTn id="139" dur="1">
                                          <p:stCondLst>
                                            <p:cond delay="645"/>
                                          </p:stCondLst>
                                        </p:cTn>
                                        <p:tgtEl>
                                          <p:spTgt spid="7"/>
                                        </p:tgtEl>
                                      </p:cBhvr>
                                      <p:to x="100000" y="80000"/>
                                    </p:animScale>
                                    <p:animScale>
                                      <p:cBhvr>
                                        <p:cTn id="140" dur="1" decel="50000">
                                          <p:stCondLst>
                                            <p:cond delay="658"/>
                                          </p:stCondLst>
                                        </p:cTn>
                                        <p:tgtEl>
                                          <p:spTgt spid="7"/>
                                        </p:tgtEl>
                                      </p:cBhvr>
                                      <p:to x="100000" y="100000"/>
                                    </p:animScale>
                                    <p:animScale>
                                      <p:cBhvr>
                                        <p:cTn id="141" dur="1">
                                          <p:stCondLst>
                                            <p:cond delay="999"/>
                                          </p:stCondLst>
                                        </p:cTn>
                                        <p:tgtEl>
                                          <p:spTgt spid="7"/>
                                        </p:tgtEl>
                                      </p:cBhvr>
                                      <p:to x="100000" y="90000"/>
                                    </p:animScale>
                                    <p:animScale>
                                      <p:cBhvr>
                                        <p:cTn id="142" dur="1" decel="50000">
                                          <p:stCondLst>
                                            <p:cond delay="999"/>
                                          </p:stCondLst>
                                        </p:cTn>
                                        <p:tgtEl>
                                          <p:spTgt spid="7"/>
                                        </p:tgtEl>
                                      </p:cBhvr>
                                      <p:to x="100000" y="100000"/>
                                    </p:animScale>
                                    <p:animScale>
                                      <p:cBhvr>
                                        <p:cTn id="143" dur="1">
                                          <p:stCondLst>
                                            <p:cond delay="999"/>
                                          </p:stCondLst>
                                        </p:cTn>
                                        <p:tgtEl>
                                          <p:spTgt spid="7"/>
                                        </p:tgtEl>
                                      </p:cBhvr>
                                      <p:to x="100000" y="95000"/>
                                    </p:animScale>
                                    <p:animScale>
                                      <p:cBhvr>
                                        <p:cTn id="144" dur="1" decel="50000">
                                          <p:stCondLst>
                                            <p:cond delay="999"/>
                                          </p:stCondLst>
                                        </p:cTn>
                                        <p:tgtEl>
                                          <p:spTgt spid="7"/>
                                        </p:tgtEl>
                                      </p:cBhvr>
                                      <p:to x="100000" y="100000"/>
                                    </p:animScale>
                                  </p:childTnLst>
                                </p:cTn>
                              </p:par>
                              <p:par>
                                <p:cTn id="145" presetID="26" presetClass="entr" presetSubtype="0" fill="hold" grpId="0" nodeType="withEffect">
                                  <p:stCondLst>
                                    <p:cond delay="0"/>
                                  </p:stCondLst>
                                  <p:childTnLst>
                                    <p:set>
                                      <p:cBhvr>
                                        <p:cTn id="146" dur="1" fill="hold">
                                          <p:stCondLst>
                                            <p:cond delay="0"/>
                                          </p:stCondLst>
                                        </p:cTn>
                                        <p:tgtEl>
                                          <p:spTgt spid="10"/>
                                        </p:tgtEl>
                                        <p:attrNameLst>
                                          <p:attrName>style.visibility</p:attrName>
                                        </p:attrNameLst>
                                      </p:cBhvr>
                                      <p:to>
                                        <p:strVal val="visible"/>
                                      </p:to>
                                    </p:set>
                                    <p:animEffect transition="in" filter="wipe(down)">
                                      <p:cBhvr>
                                        <p:cTn id="147" dur="285">
                                          <p:stCondLst>
                                            <p:cond delay="0"/>
                                          </p:stCondLst>
                                        </p:cTn>
                                        <p:tgtEl>
                                          <p:spTgt spid="10"/>
                                        </p:tgtEl>
                                      </p:cBhvr>
                                    </p:animEffect>
                                    <p:anim calcmode="lin" valueType="num">
                                      <p:cBhvr>
                                        <p:cTn id="148" dur="89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9" dur="32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0" dur="326" tmFilter="0, 0; 0.125,0.2665; 0.25,0.4; 0.375,0.465; 0.5,0.5;  0.625,0.535; 0.75,0.6; 0.875,0.7335; 1,1">
                                          <p:stCondLst>
                                            <p:cond delay="326"/>
                                          </p:stCondLst>
                                        </p:cTn>
                                        <p:tgtEl>
                                          <p:spTgt spid="10"/>
                                        </p:tgtEl>
                                        <p:attrNameLst>
                                          <p:attrName>ppt_y</p:attrName>
                                        </p:attrNameLst>
                                      </p:cBhvr>
                                      <p:tavLst>
                                        <p:tav tm="0" fmla="#ppt_y-sin(pi*$)/9">
                                          <p:val>
                                            <p:fltVal val="0"/>
                                          </p:val>
                                        </p:tav>
                                        <p:tav tm="100000">
                                          <p:val>
                                            <p:fltVal val="1"/>
                                          </p:val>
                                        </p:tav>
                                      </p:tavLst>
                                    </p:anim>
                                    <p:anim calcmode="lin" valueType="num">
                                      <p:cBhvr>
                                        <p:cTn id="151" dur="2" tmFilter="0, 0; 0.125,0.2665; 0.25,0.4; 0.375,0.465; 0.5,0.5;  0.625,0.535; 0.75,0.6; 0.875,0.7335; 1,1">
                                          <p:stCondLst>
                                            <p:cond delay="651"/>
                                          </p:stCondLst>
                                        </p:cTn>
                                        <p:tgtEl>
                                          <p:spTgt spid="10"/>
                                        </p:tgtEl>
                                        <p:attrNameLst>
                                          <p:attrName>ppt_y</p:attrName>
                                        </p:attrNameLst>
                                      </p:cBhvr>
                                      <p:tavLst>
                                        <p:tav tm="0" fmla="#ppt_y-sin(pi*$)/27">
                                          <p:val>
                                            <p:fltVal val="0"/>
                                          </p:val>
                                        </p:tav>
                                        <p:tav tm="100000">
                                          <p:val>
                                            <p:fltVal val="1"/>
                                          </p:val>
                                        </p:tav>
                                      </p:tavLst>
                                    </p:anim>
                                    <p:anim calcmode="lin" valueType="num">
                                      <p:cBhvr>
                                        <p:cTn id="152" dur="1" tmFilter="0, 0; 0.125,0.2665; 0.25,0.4; 0.375,0.465; 0.5,0.5;  0.625,0.535; 0.75,0.6; 0.875,0.7335; 1,1">
                                          <p:stCondLst>
                                            <p:cond delay="999"/>
                                          </p:stCondLst>
                                        </p:cTn>
                                        <p:tgtEl>
                                          <p:spTgt spid="10"/>
                                        </p:tgtEl>
                                        <p:attrNameLst>
                                          <p:attrName>ppt_y</p:attrName>
                                        </p:attrNameLst>
                                      </p:cBhvr>
                                      <p:tavLst>
                                        <p:tav tm="0" fmla="#ppt_y-sin(pi*$)/81">
                                          <p:val>
                                            <p:fltVal val="0"/>
                                          </p:val>
                                        </p:tav>
                                        <p:tav tm="100000">
                                          <p:val>
                                            <p:fltVal val="1"/>
                                          </p:val>
                                        </p:tav>
                                      </p:tavLst>
                                    </p:anim>
                                    <p:animScale>
                                      <p:cBhvr>
                                        <p:cTn id="153" dur="1">
                                          <p:stCondLst>
                                            <p:cond delay="320"/>
                                          </p:stCondLst>
                                        </p:cTn>
                                        <p:tgtEl>
                                          <p:spTgt spid="10"/>
                                        </p:tgtEl>
                                      </p:cBhvr>
                                      <p:to x="100000" y="60000"/>
                                    </p:animScale>
                                    <p:animScale>
                                      <p:cBhvr>
                                        <p:cTn id="154" dur="1" decel="50000">
                                          <p:stCondLst>
                                            <p:cond delay="332"/>
                                          </p:stCondLst>
                                        </p:cTn>
                                        <p:tgtEl>
                                          <p:spTgt spid="10"/>
                                        </p:tgtEl>
                                      </p:cBhvr>
                                      <p:to x="100000" y="100000"/>
                                    </p:animScale>
                                    <p:animScale>
                                      <p:cBhvr>
                                        <p:cTn id="155" dur="1">
                                          <p:stCondLst>
                                            <p:cond delay="645"/>
                                          </p:stCondLst>
                                        </p:cTn>
                                        <p:tgtEl>
                                          <p:spTgt spid="10"/>
                                        </p:tgtEl>
                                      </p:cBhvr>
                                      <p:to x="100000" y="80000"/>
                                    </p:animScale>
                                    <p:animScale>
                                      <p:cBhvr>
                                        <p:cTn id="156" dur="1" decel="50000">
                                          <p:stCondLst>
                                            <p:cond delay="658"/>
                                          </p:stCondLst>
                                        </p:cTn>
                                        <p:tgtEl>
                                          <p:spTgt spid="10"/>
                                        </p:tgtEl>
                                      </p:cBhvr>
                                      <p:to x="100000" y="100000"/>
                                    </p:animScale>
                                    <p:animScale>
                                      <p:cBhvr>
                                        <p:cTn id="157" dur="1">
                                          <p:stCondLst>
                                            <p:cond delay="999"/>
                                          </p:stCondLst>
                                        </p:cTn>
                                        <p:tgtEl>
                                          <p:spTgt spid="10"/>
                                        </p:tgtEl>
                                      </p:cBhvr>
                                      <p:to x="100000" y="90000"/>
                                    </p:animScale>
                                    <p:animScale>
                                      <p:cBhvr>
                                        <p:cTn id="158" dur="1" decel="50000">
                                          <p:stCondLst>
                                            <p:cond delay="999"/>
                                          </p:stCondLst>
                                        </p:cTn>
                                        <p:tgtEl>
                                          <p:spTgt spid="10"/>
                                        </p:tgtEl>
                                      </p:cBhvr>
                                      <p:to x="100000" y="100000"/>
                                    </p:animScale>
                                    <p:animScale>
                                      <p:cBhvr>
                                        <p:cTn id="159" dur="1">
                                          <p:stCondLst>
                                            <p:cond delay="999"/>
                                          </p:stCondLst>
                                        </p:cTn>
                                        <p:tgtEl>
                                          <p:spTgt spid="10"/>
                                        </p:tgtEl>
                                      </p:cBhvr>
                                      <p:to x="100000" y="95000"/>
                                    </p:animScale>
                                    <p:animScale>
                                      <p:cBhvr>
                                        <p:cTn id="160" dur="1" decel="50000">
                                          <p:stCondLst>
                                            <p:cond delay="999"/>
                                          </p:stCondLst>
                                        </p:cTn>
                                        <p:tgtEl>
                                          <p:spTgt spid="10"/>
                                        </p:tgtEl>
                                      </p:cBhvr>
                                      <p:to x="100000" y="100000"/>
                                    </p:animScale>
                                  </p:childTnLst>
                                </p:cTn>
                              </p:par>
                              <p:par>
                                <p:cTn id="161" presetID="26" presetClass="entr" presetSubtype="0" fill="hold" grpId="0" nodeType="withEffect">
                                  <p:stCondLst>
                                    <p:cond delay="0"/>
                                  </p:stCondLst>
                                  <p:childTnLst>
                                    <p:set>
                                      <p:cBhvr>
                                        <p:cTn id="162" dur="1" fill="hold">
                                          <p:stCondLst>
                                            <p:cond delay="0"/>
                                          </p:stCondLst>
                                        </p:cTn>
                                        <p:tgtEl>
                                          <p:spTgt spid="13"/>
                                        </p:tgtEl>
                                        <p:attrNameLst>
                                          <p:attrName>style.visibility</p:attrName>
                                        </p:attrNameLst>
                                      </p:cBhvr>
                                      <p:to>
                                        <p:strVal val="visible"/>
                                      </p:to>
                                    </p:set>
                                    <p:animEffect transition="in" filter="wipe(down)">
                                      <p:cBhvr>
                                        <p:cTn id="163" dur="285">
                                          <p:stCondLst>
                                            <p:cond delay="0"/>
                                          </p:stCondLst>
                                        </p:cTn>
                                        <p:tgtEl>
                                          <p:spTgt spid="13"/>
                                        </p:tgtEl>
                                      </p:cBhvr>
                                    </p:animEffect>
                                    <p:anim calcmode="lin" valueType="num">
                                      <p:cBhvr>
                                        <p:cTn id="164" dur="89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5" dur="32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6" dur="326" tmFilter="0, 0; 0.125,0.2665; 0.25,0.4; 0.375,0.465; 0.5,0.5;  0.625,0.535; 0.75,0.6; 0.875,0.7335; 1,1">
                                          <p:stCondLst>
                                            <p:cond delay="326"/>
                                          </p:stCondLst>
                                        </p:cTn>
                                        <p:tgtEl>
                                          <p:spTgt spid="13"/>
                                        </p:tgtEl>
                                        <p:attrNameLst>
                                          <p:attrName>ppt_y</p:attrName>
                                        </p:attrNameLst>
                                      </p:cBhvr>
                                      <p:tavLst>
                                        <p:tav tm="0" fmla="#ppt_y-sin(pi*$)/9">
                                          <p:val>
                                            <p:fltVal val="0"/>
                                          </p:val>
                                        </p:tav>
                                        <p:tav tm="100000">
                                          <p:val>
                                            <p:fltVal val="1"/>
                                          </p:val>
                                        </p:tav>
                                      </p:tavLst>
                                    </p:anim>
                                    <p:anim calcmode="lin" valueType="num">
                                      <p:cBhvr>
                                        <p:cTn id="167" dur="2" tmFilter="0, 0; 0.125,0.2665; 0.25,0.4; 0.375,0.465; 0.5,0.5;  0.625,0.535; 0.75,0.6; 0.875,0.7335; 1,1">
                                          <p:stCondLst>
                                            <p:cond delay="651"/>
                                          </p:stCondLst>
                                        </p:cTn>
                                        <p:tgtEl>
                                          <p:spTgt spid="13"/>
                                        </p:tgtEl>
                                        <p:attrNameLst>
                                          <p:attrName>ppt_y</p:attrName>
                                        </p:attrNameLst>
                                      </p:cBhvr>
                                      <p:tavLst>
                                        <p:tav tm="0" fmla="#ppt_y-sin(pi*$)/27">
                                          <p:val>
                                            <p:fltVal val="0"/>
                                          </p:val>
                                        </p:tav>
                                        <p:tav tm="100000">
                                          <p:val>
                                            <p:fltVal val="1"/>
                                          </p:val>
                                        </p:tav>
                                      </p:tavLst>
                                    </p:anim>
                                    <p:anim calcmode="lin" valueType="num">
                                      <p:cBhvr>
                                        <p:cTn id="168" dur="1" tmFilter="0, 0; 0.125,0.2665; 0.25,0.4; 0.375,0.465; 0.5,0.5;  0.625,0.535; 0.75,0.6; 0.875,0.7335; 1,1">
                                          <p:stCondLst>
                                            <p:cond delay="999"/>
                                          </p:stCondLst>
                                        </p:cTn>
                                        <p:tgtEl>
                                          <p:spTgt spid="13"/>
                                        </p:tgtEl>
                                        <p:attrNameLst>
                                          <p:attrName>ppt_y</p:attrName>
                                        </p:attrNameLst>
                                      </p:cBhvr>
                                      <p:tavLst>
                                        <p:tav tm="0" fmla="#ppt_y-sin(pi*$)/81">
                                          <p:val>
                                            <p:fltVal val="0"/>
                                          </p:val>
                                        </p:tav>
                                        <p:tav tm="100000">
                                          <p:val>
                                            <p:fltVal val="1"/>
                                          </p:val>
                                        </p:tav>
                                      </p:tavLst>
                                    </p:anim>
                                    <p:animScale>
                                      <p:cBhvr>
                                        <p:cTn id="169" dur="1">
                                          <p:stCondLst>
                                            <p:cond delay="320"/>
                                          </p:stCondLst>
                                        </p:cTn>
                                        <p:tgtEl>
                                          <p:spTgt spid="13"/>
                                        </p:tgtEl>
                                      </p:cBhvr>
                                      <p:to x="100000" y="60000"/>
                                    </p:animScale>
                                    <p:animScale>
                                      <p:cBhvr>
                                        <p:cTn id="170" dur="1" decel="50000">
                                          <p:stCondLst>
                                            <p:cond delay="332"/>
                                          </p:stCondLst>
                                        </p:cTn>
                                        <p:tgtEl>
                                          <p:spTgt spid="13"/>
                                        </p:tgtEl>
                                      </p:cBhvr>
                                      <p:to x="100000" y="100000"/>
                                    </p:animScale>
                                    <p:animScale>
                                      <p:cBhvr>
                                        <p:cTn id="171" dur="1">
                                          <p:stCondLst>
                                            <p:cond delay="645"/>
                                          </p:stCondLst>
                                        </p:cTn>
                                        <p:tgtEl>
                                          <p:spTgt spid="13"/>
                                        </p:tgtEl>
                                      </p:cBhvr>
                                      <p:to x="100000" y="80000"/>
                                    </p:animScale>
                                    <p:animScale>
                                      <p:cBhvr>
                                        <p:cTn id="172" dur="1" decel="50000">
                                          <p:stCondLst>
                                            <p:cond delay="658"/>
                                          </p:stCondLst>
                                        </p:cTn>
                                        <p:tgtEl>
                                          <p:spTgt spid="13"/>
                                        </p:tgtEl>
                                      </p:cBhvr>
                                      <p:to x="100000" y="100000"/>
                                    </p:animScale>
                                    <p:animScale>
                                      <p:cBhvr>
                                        <p:cTn id="173" dur="1">
                                          <p:stCondLst>
                                            <p:cond delay="999"/>
                                          </p:stCondLst>
                                        </p:cTn>
                                        <p:tgtEl>
                                          <p:spTgt spid="13"/>
                                        </p:tgtEl>
                                      </p:cBhvr>
                                      <p:to x="100000" y="90000"/>
                                    </p:animScale>
                                    <p:animScale>
                                      <p:cBhvr>
                                        <p:cTn id="174" dur="1" decel="50000">
                                          <p:stCondLst>
                                            <p:cond delay="999"/>
                                          </p:stCondLst>
                                        </p:cTn>
                                        <p:tgtEl>
                                          <p:spTgt spid="13"/>
                                        </p:tgtEl>
                                      </p:cBhvr>
                                      <p:to x="100000" y="100000"/>
                                    </p:animScale>
                                    <p:animScale>
                                      <p:cBhvr>
                                        <p:cTn id="175" dur="1">
                                          <p:stCondLst>
                                            <p:cond delay="999"/>
                                          </p:stCondLst>
                                        </p:cTn>
                                        <p:tgtEl>
                                          <p:spTgt spid="13"/>
                                        </p:tgtEl>
                                      </p:cBhvr>
                                      <p:to x="100000" y="95000"/>
                                    </p:animScale>
                                    <p:animScale>
                                      <p:cBhvr>
                                        <p:cTn id="176" dur="1" decel="50000">
                                          <p:stCondLst>
                                            <p:cond delay="999"/>
                                          </p:stCondLst>
                                        </p:cTn>
                                        <p:tgtEl>
                                          <p:spTgt spid="13"/>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1"/>
                                        </p:tgtEl>
                                        <p:attrNameLst>
                                          <p:attrName>style.visibility</p:attrName>
                                        </p:attrNameLst>
                                      </p:cBhvr>
                                      <p:to>
                                        <p:strVal val="visible"/>
                                      </p:to>
                                    </p:set>
                                    <p:animEffect transition="in" filter="wipe(down)">
                                      <p:cBhvr>
                                        <p:cTn id="179" dur="285">
                                          <p:stCondLst>
                                            <p:cond delay="0"/>
                                          </p:stCondLst>
                                        </p:cTn>
                                        <p:tgtEl>
                                          <p:spTgt spid="11"/>
                                        </p:tgtEl>
                                      </p:cBhvr>
                                    </p:animEffect>
                                    <p:anim calcmode="lin" valueType="num">
                                      <p:cBhvr>
                                        <p:cTn id="180" dur="89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81" dur="32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2" dur="326" tmFilter="0, 0; 0.125,0.2665; 0.25,0.4; 0.375,0.465; 0.5,0.5;  0.625,0.535; 0.75,0.6; 0.875,0.7335; 1,1">
                                          <p:stCondLst>
                                            <p:cond delay="326"/>
                                          </p:stCondLst>
                                        </p:cTn>
                                        <p:tgtEl>
                                          <p:spTgt spid="11"/>
                                        </p:tgtEl>
                                        <p:attrNameLst>
                                          <p:attrName>ppt_y</p:attrName>
                                        </p:attrNameLst>
                                      </p:cBhvr>
                                      <p:tavLst>
                                        <p:tav tm="0" fmla="#ppt_y-sin(pi*$)/9">
                                          <p:val>
                                            <p:fltVal val="0"/>
                                          </p:val>
                                        </p:tav>
                                        <p:tav tm="100000">
                                          <p:val>
                                            <p:fltVal val="1"/>
                                          </p:val>
                                        </p:tav>
                                      </p:tavLst>
                                    </p:anim>
                                    <p:anim calcmode="lin" valueType="num">
                                      <p:cBhvr>
                                        <p:cTn id="183" dur="2" tmFilter="0, 0; 0.125,0.2665; 0.25,0.4; 0.375,0.465; 0.5,0.5;  0.625,0.535; 0.75,0.6; 0.875,0.7335; 1,1">
                                          <p:stCondLst>
                                            <p:cond delay="651"/>
                                          </p:stCondLst>
                                        </p:cTn>
                                        <p:tgtEl>
                                          <p:spTgt spid="11"/>
                                        </p:tgtEl>
                                        <p:attrNameLst>
                                          <p:attrName>ppt_y</p:attrName>
                                        </p:attrNameLst>
                                      </p:cBhvr>
                                      <p:tavLst>
                                        <p:tav tm="0" fmla="#ppt_y-sin(pi*$)/27">
                                          <p:val>
                                            <p:fltVal val="0"/>
                                          </p:val>
                                        </p:tav>
                                        <p:tav tm="100000">
                                          <p:val>
                                            <p:fltVal val="1"/>
                                          </p:val>
                                        </p:tav>
                                      </p:tavLst>
                                    </p:anim>
                                    <p:anim calcmode="lin" valueType="num">
                                      <p:cBhvr>
                                        <p:cTn id="184" dur="1" tmFilter="0, 0; 0.125,0.2665; 0.25,0.4; 0.375,0.465; 0.5,0.5;  0.625,0.535; 0.75,0.6; 0.875,0.7335; 1,1">
                                          <p:stCondLst>
                                            <p:cond delay="999"/>
                                          </p:stCondLst>
                                        </p:cTn>
                                        <p:tgtEl>
                                          <p:spTgt spid="11"/>
                                        </p:tgtEl>
                                        <p:attrNameLst>
                                          <p:attrName>ppt_y</p:attrName>
                                        </p:attrNameLst>
                                      </p:cBhvr>
                                      <p:tavLst>
                                        <p:tav tm="0" fmla="#ppt_y-sin(pi*$)/81">
                                          <p:val>
                                            <p:fltVal val="0"/>
                                          </p:val>
                                        </p:tav>
                                        <p:tav tm="100000">
                                          <p:val>
                                            <p:fltVal val="1"/>
                                          </p:val>
                                        </p:tav>
                                      </p:tavLst>
                                    </p:anim>
                                    <p:animScale>
                                      <p:cBhvr>
                                        <p:cTn id="185" dur="1">
                                          <p:stCondLst>
                                            <p:cond delay="320"/>
                                          </p:stCondLst>
                                        </p:cTn>
                                        <p:tgtEl>
                                          <p:spTgt spid="11"/>
                                        </p:tgtEl>
                                      </p:cBhvr>
                                      <p:to x="100000" y="60000"/>
                                    </p:animScale>
                                    <p:animScale>
                                      <p:cBhvr>
                                        <p:cTn id="186" dur="1" decel="50000">
                                          <p:stCondLst>
                                            <p:cond delay="332"/>
                                          </p:stCondLst>
                                        </p:cTn>
                                        <p:tgtEl>
                                          <p:spTgt spid="11"/>
                                        </p:tgtEl>
                                      </p:cBhvr>
                                      <p:to x="100000" y="100000"/>
                                    </p:animScale>
                                    <p:animScale>
                                      <p:cBhvr>
                                        <p:cTn id="187" dur="1">
                                          <p:stCondLst>
                                            <p:cond delay="645"/>
                                          </p:stCondLst>
                                        </p:cTn>
                                        <p:tgtEl>
                                          <p:spTgt spid="11"/>
                                        </p:tgtEl>
                                      </p:cBhvr>
                                      <p:to x="100000" y="80000"/>
                                    </p:animScale>
                                    <p:animScale>
                                      <p:cBhvr>
                                        <p:cTn id="188" dur="1" decel="50000">
                                          <p:stCondLst>
                                            <p:cond delay="658"/>
                                          </p:stCondLst>
                                        </p:cTn>
                                        <p:tgtEl>
                                          <p:spTgt spid="11"/>
                                        </p:tgtEl>
                                      </p:cBhvr>
                                      <p:to x="100000" y="100000"/>
                                    </p:animScale>
                                    <p:animScale>
                                      <p:cBhvr>
                                        <p:cTn id="189" dur="1">
                                          <p:stCondLst>
                                            <p:cond delay="999"/>
                                          </p:stCondLst>
                                        </p:cTn>
                                        <p:tgtEl>
                                          <p:spTgt spid="11"/>
                                        </p:tgtEl>
                                      </p:cBhvr>
                                      <p:to x="100000" y="90000"/>
                                    </p:animScale>
                                    <p:animScale>
                                      <p:cBhvr>
                                        <p:cTn id="190" dur="1" decel="50000">
                                          <p:stCondLst>
                                            <p:cond delay="999"/>
                                          </p:stCondLst>
                                        </p:cTn>
                                        <p:tgtEl>
                                          <p:spTgt spid="11"/>
                                        </p:tgtEl>
                                      </p:cBhvr>
                                      <p:to x="100000" y="100000"/>
                                    </p:animScale>
                                    <p:animScale>
                                      <p:cBhvr>
                                        <p:cTn id="191" dur="1">
                                          <p:stCondLst>
                                            <p:cond delay="999"/>
                                          </p:stCondLst>
                                        </p:cTn>
                                        <p:tgtEl>
                                          <p:spTgt spid="11"/>
                                        </p:tgtEl>
                                      </p:cBhvr>
                                      <p:to x="100000" y="95000"/>
                                    </p:animScale>
                                    <p:animScale>
                                      <p:cBhvr>
                                        <p:cTn id="192" dur="1" decel="50000">
                                          <p:stCondLst>
                                            <p:cond delay="999"/>
                                          </p:stCondLst>
                                        </p:cTn>
                                        <p:tgtEl>
                                          <p:spTgt spid="11"/>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14"/>
                                        </p:tgtEl>
                                        <p:attrNameLst>
                                          <p:attrName>style.visibility</p:attrName>
                                        </p:attrNameLst>
                                      </p:cBhvr>
                                      <p:to>
                                        <p:strVal val="visible"/>
                                      </p:to>
                                    </p:set>
                                    <p:animEffect transition="in" filter="wipe(down)">
                                      <p:cBhvr>
                                        <p:cTn id="195" dur="285">
                                          <p:stCondLst>
                                            <p:cond delay="0"/>
                                          </p:stCondLst>
                                        </p:cTn>
                                        <p:tgtEl>
                                          <p:spTgt spid="14"/>
                                        </p:tgtEl>
                                      </p:cBhvr>
                                    </p:animEffect>
                                    <p:anim calcmode="lin" valueType="num">
                                      <p:cBhvr>
                                        <p:cTn id="196" dur="89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7" dur="32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98" dur="326" tmFilter="0, 0; 0.125,0.2665; 0.25,0.4; 0.375,0.465; 0.5,0.5;  0.625,0.535; 0.75,0.6; 0.875,0.7335; 1,1">
                                          <p:stCondLst>
                                            <p:cond delay="326"/>
                                          </p:stCondLst>
                                        </p:cTn>
                                        <p:tgtEl>
                                          <p:spTgt spid="14"/>
                                        </p:tgtEl>
                                        <p:attrNameLst>
                                          <p:attrName>ppt_y</p:attrName>
                                        </p:attrNameLst>
                                      </p:cBhvr>
                                      <p:tavLst>
                                        <p:tav tm="0" fmla="#ppt_y-sin(pi*$)/9">
                                          <p:val>
                                            <p:fltVal val="0"/>
                                          </p:val>
                                        </p:tav>
                                        <p:tav tm="100000">
                                          <p:val>
                                            <p:fltVal val="1"/>
                                          </p:val>
                                        </p:tav>
                                      </p:tavLst>
                                    </p:anim>
                                    <p:anim calcmode="lin" valueType="num">
                                      <p:cBhvr>
                                        <p:cTn id="199" dur="2" tmFilter="0, 0; 0.125,0.2665; 0.25,0.4; 0.375,0.465; 0.5,0.5;  0.625,0.535; 0.75,0.6; 0.875,0.7335; 1,1">
                                          <p:stCondLst>
                                            <p:cond delay="651"/>
                                          </p:stCondLst>
                                        </p:cTn>
                                        <p:tgtEl>
                                          <p:spTgt spid="14"/>
                                        </p:tgtEl>
                                        <p:attrNameLst>
                                          <p:attrName>ppt_y</p:attrName>
                                        </p:attrNameLst>
                                      </p:cBhvr>
                                      <p:tavLst>
                                        <p:tav tm="0" fmla="#ppt_y-sin(pi*$)/27">
                                          <p:val>
                                            <p:fltVal val="0"/>
                                          </p:val>
                                        </p:tav>
                                        <p:tav tm="100000">
                                          <p:val>
                                            <p:fltVal val="1"/>
                                          </p:val>
                                        </p:tav>
                                      </p:tavLst>
                                    </p:anim>
                                    <p:anim calcmode="lin" valueType="num">
                                      <p:cBhvr>
                                        <p:cTn id="200" dur="1" tmFilter="0, 0; 0.125,0.2665; 0.25,0.4; 0.375,0.465; 0.5,0.5;  0.625,0.535; 0.75,0.6; 0.875,0.7335; 1,1">
                                          <p:stCondLst>
                                            <p:cond delay="999"/>
                                          </p:stCondLst>
                                        </p:cTn>
                                        <p:tgtEl>
                                          <p:spTgt spid="14"/>
                                        </p:tgtEl>
                                        <p:attrNameLst>
                                          <p:attrName>ppt_y</p:attrName>
                                        </p:attrNameLst>
                                      </p:cBhvr>
                                      <p:tavLst>
                                        <p:tav tm="0" fmla="#ppt_y-sin(pi*$)/81">
                                          <p:val>
                                            <p:fltVal val="0"/>
                                          </p:val>
                                        </p:tav>
                                        <p:tav tm="100000">
                                          <p:val>
                                            <p:fltVal val="1"/>
                                          </p:val>
                                        </p:tav>
                                      </p:tavLst>
                                    </p:anim>
                                    <p:animScale>
                                      <p:cBhvr>
                                        <p:cTn id="201" dur="1">
                                          <p:stCondLst>
                                            <p:cond delay="320"/>
                                          </p:stCondLst>
                                        </p:cTn>
                                        <p:tgtEl>
                                          <p:spTgt spid="14"/>
                                        </p:tgtEl>
                                      </p:cBhvr>
                                      <p:to x="100000" y="60000"/>
                                    </p:animScale>
                                    <p:animScale>
                                      <p:cBhvr>
                                        <p:cTn id="202" dur="1" decel="50000">
                                          <p:stCondLst>
                                            <p:cond delay="332"/>
                                          </p:stCondLst>
                                        </p:cTn>
                                        <p:tgtEl>
                                          <p:spTgt spid="14"/>
                                        </p:tgtEl>
                                      </p:cBhvr>
                                      <p:to x="100000" y="100000"/>
                                    </p:animScale>
                                    <p:animScale>
                                      <p:cBhvr>
                                        <p:cTn id="203" dur="1">
                                          <p:stCondLst>
                                            <p:cond delay="645"/>
                                          </p:stCondLst>
                                        </p:cTn>
                                        <p:tgtEl>
                                          <p:spTgt spid="14"/>
                                        </p:tgtEl>
                                      </p:cBhvr>
                                      <p:to x="100000" y="80000"/>
                                    </p:animScale>
                                    <p:animScale>
                                      <p:cBhvr>
                                        <p:cTn id="204" dur="1" decel="50000">
                                          <p:stCondLst>
                                            <p:cond delay="658"/>
                                          </p:stCondLst>
                                        </p:cTn>
                                        <p:tgtEl>
                                          <p:spTgt spid="14"/>
                                        </p:tgtEl>
                                      </p:cBhvr>
                                      <p:to x="100000" y="100000"/>
                                    </p:animScale>
                                    <p:animScale>
                                      <p:cBhvr>
                                        <p:cTn id="205" dur="1">
                                          <p:stCondLst>
                                            <p:cond delay="999"/>
                                          </p:stCondLst>
                                        </p:cTn>
                                        <p:tgtEl>
                                          <p:spTgt spid="14"/>
                                        </p:tgtEl>
                                      </p:cBhvr>
                                      <p:to x="100000" y="90000"/>
                                    </p:animScale>
                                    <p:animScale>
                                      <p:cBhvr>
                                        <p:cTn id="206" dur="1" decel="50000">
                                          <p:stCondLst>
                                            <p:cond delay="999"/>
                                          </p:stCondLst>
                                        </p:cTn>
                                        <p:tgtEl>
                                          <p:spTgt spid="14"/>
                                        </p:tgtEl>
                                      </p:cBhvr>
                                      <p:to x="100000" y="100000"/>
                                    </p:animScale>
                                    <p:animScale>
                                      <p:cBhvr>
                                        <p:cTn id="207" dur="1">
                                          <p:stCondLst>
                                            <p:cond delay="999"/>
                                          </p:stCondLst>
                                        </p:cTn>
                                        <p:tgtEl>
                                          <p:spTgt spid="14"/>
                                        </p:tgtEl>
                                      </p:cBhvr>
                                      <p:to x="100000" y="95000"/>
                                    </p:animScale>
                                    <p:animScale>
                                      <p:cBhvr>
                                        <p:cTn id="208" dur="1" decel="50000">
                                          <p:stCondLst>
                                            <p:cond delay="999"/>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animBg="1"/>
      <p:bldP spid="5" grpId="0" animBg="1"/>
      <p:bldP spid="6" grpId="0" animBg="1"/>
      <p:bldP spid="7" grpId="0" animBg="1"/>
      <p:bldP spid="8" grpId="0"/>
      <p:bldP spid="10" grpId="0" animBg="1"/>
      <p:bldP spid="11" grpId="0" animBg="1"/>
      <p:bldP spid="13" grpId="0"/>
      <p:bldP spid="14" grpId="0"/>
      <p:bldP spid="2" grpId="0"/>
      <p:bldP spid="18" grpId="0" animBg="1"/>
      <p:bldP spid="26" grpId="0" animBg="1"/>
      <p:bldP spid="27" grpId="0" animBg="1"/>
      <p:bldP spid="28" grpId="0" animBg="1"/>
      <p:bldP spid="29" grpId="0"/>
      <p:bldP spid="30" grpId="0" animBg="1"/>
      <p:bldP spid="33" grpId="0" animBg="1"/>
      <p:bldP spid="34" grpId="0" animBg="1"/>
      <p:bldP spid="35" grpId="0" animBg="1"/>
      <p:bldP spid="36" grpId="0"/>
      <p:bldP spid="40" grpId="0" animBg="1"/>
      <p:bldP spid="15" grpId="0"/>
      <p:bldP spid="50" grpId="0"/>
      <p:bldP spid="67" grpId="0" animBg="1"/>
      <p:bldP spid="68" grpId="0" animBg="1"/>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453239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综合阶段合格证真伪查询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2745" y="872839"/>
            <a:ext cx="2509852" cy="364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374" y="915928"/>
            <a:ext cx="2226984" cy="384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258" y="1976578"/>
            <a:ext cx="1978784" cy="164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42"/>
          <p:cNvSpPr>
            <a:spLocks noChangeShapeType="1"/>
          </p:cNvSpPr>
          <p:nvPr/>
        </p:nvSpPr>
        <p:spPr bwMode="auto">
          <a:xfrm rot="16200000">
            <a:off x="1719460" y="2129362"/>
            <a:ext cx="1231958" cy="2439642"/>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10" name="Line 42"/>
          <p:cNvSpPr>
            <a:spLocks noChangeShapeType="1"/>
          </p:cNvSpPr>
          <p:nvPr/>
        </p:nvSpPr>
        <p:spPr bwMode="auto">
          <a:xfrm rot="16200000">
            <a:off x="5943254" y="2323992"/>
            <a:ext cx="0" cy="81841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注意事项</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9"/>
          <p:cNvSpPr txBox="1">
            <a:spLocks noChangeArrowheads="1"/>
          </p:cNvSpPr>
          <p:nvPr/>
        </p:nvSpPr>
        <p:spPr bwMode="auto">
          <a:xfrm flipH="1">
            <a:off x="827584" y="2139702"/>
            <a:ext cx="1422784" cy="12003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注  意</a:t>
            </a:r>
            <a:endParaRPr lang="en-US" altLang="zh-CN" sz="36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事  项</a:t>
            </a:r>
            <a:endParaRPr lang="en-US" altLang="ko-KR" sz="3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26"/>
          <p:cNvSpPr/>
          <p:nvPr/>
        </p:nvSpPr>
        <p:spPr>
          <a:xfrm>
            <a:off x="827584" y="1851670"/>
            <a:ext cx="1584176" cy="460605"/>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34"/>
          <p:cNvSpPr/>
          <p:nvPr/>
        </p:nvSpPr>
        <p:spPr>
          <a:xfrm>
            <a:off x="539552" y="2108638"/>
            <a:ext cx="1622235" cy="1347147"/>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6" name="Line 43"/>
          <p:cNvSpPr>
            <a:spLocks noChangeShapeType="1"/>
          </p:cNvSpPr>
          <p:nvPr/>
        </p:nvSpPr>
        <p:spPr bwMode="auto">
          <a:xfrm rot="5400000">
            <a:off x="5738216" y="-1349202"/>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0" name="Line 43"/>
          <p:cNvSpPr>
            <a:spLocks noChangeShapeType="1"/>
          </p:cNvSpPr>
          <p:nvPr/>
        </p:nvSpPr>
        <p:spPr bwMode="auto">
          <a:xfrm rot="5400000">
            <a:off x="5724127" y="-125644"/>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5724127" y="572950"/>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8" name="TextBox 17"/>
          <p:cNvSpPr txBox="1"/>
          <p:nvPr/>
        </p:nvSpPr>
        <p:spPr>
          <a:xfrm>
            <a:off x="2915815" y="3064193"/>
            <a:ext cx="5630713"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3</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扫描二维码没反映则是库中没有此</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合格证。</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915816" y="843558"/>
            <a:ext cx="5616624" cy="584775"/>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2016</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年发布大成绩后取得的专业阶段、综合阶段合格证有照片和二维码，之前的合格证没有。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2929905" y="1851670"/>
            <a:ext cx="5616624" cy="830997"/>
          </a:xfrm>
          <a:prstGeom prst="rect">
            <a:avLst/>
          </a:prstGeom>
        </p:spPr>
        <p:txBody>
          <a:bodyPr wrap="square">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扫描二维码提示：系统中不存在此合格证号，是数据迁移滞后造成的，可以联系中注协考试部确认。我们也将定期（平时一个月，忙时一周）进行合格证数据的迁移。</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Line 43"/>
          <p:cNvSpPr>
            <a:spLocks noChangeShapeType="1"/>
          </p:cNvSpPr>
          <p:nvPr/>
        </p:nvSpPr>
        <p:spPr bwMode="auto">
          <a:xfrm rot="5400000">
            <a:off x="5724128" y="1397557"/>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4" name="TextBox 13"/>
          <p:cNvSpPr txBox="1"/>
          <p:nvPr/>
        </p:nvSpPr>
        <p:spPr>
          <a:xfrm>
            <a:off x="2915816" y="3888800"/>
            <a:ext cx="5630713" cy="338554"/>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网报系统右侧有专业阶段合格真伪查询，综合阶段没有。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anim calcmode="lin" valueType="num">
                                      <p:cBhvr>
                                        <p:cTn id="9" dur="350" fill="hold"/>
                                        <p:tgtEl>
                                          <p:spTgt spid="7"/>
                                        </p:tgtEl>
                                        <p:attrNameLst>
                                          <p:attrName>style.rotation</p:attrName>
                                        </p:attrNameLst>
                                      </p:cBhvr>
                                      <p:tavLst>
                                        <p:tav tm="0">
                                          <p:val>
                                            <p:fltVal val="360"/>
                                          </p:val>
                                        </p:tav>
                                        <p:tav tm="100000">
                                          <p:val>
                                            <p:fltVal val="0"/>
                                          </p:val>
                                        </p:tav>
                                      </p:tavLst>
                                    </p:anim>
                                    <p:animEffect transition="in" filter="fade">
                                      <p:cBhvr>
                                        <p:cTn id="10" dur="350"/>
                                        <p:tgtEl>
                                          <p:spTgt spid="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8"/>
                                        </p:tgtEl>
                                        <p:attrNameLst>
                                          <p:attrName>style.visibility</p:attrName>
                                        </p:attrNameLst>
                                      </p:cBhvr>
                                      <p:to>
                                        <p:strVal val="visible"/>
                                      </p:to>
                                    </p:set>
                                    <p:anim calcmode="lin" valueType="num">
                                      <p:cBhvr>
                                        <p:cTn id="13" dur="350" fill="hold"/>
                                        <p:tgtEl>
                                          <p:spTgt spid="8"/>
                                        </p:tgtEl>
                                        <p:attrNameLst>
                                          <p:attrName>ppt_w</p:attrName>
                                        </p:attrNameLst>
                                      </p:cBhvr>
                                      <p:tavLst>
                                        <p:tav tm="0">
                                          <p:val>
                                            <p:strVal val="4*#ppt_w"/>
                                          </p:val>
                                        </p:tav>
                                        <p:tav tm="100000">
                                          <p:val>
                                            <p:strVal val="#ppt_w"/>
                                          </p:val>
                                        </p:tav>
                                      </p:tavLst>
                                    </p:anim>
                                    <p:anim calcmode="lin" valueType="num">
                                      <p:cBhvr>
                                        <p:cTn id="14" dur="35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6" grpId="0" animBg="1"/>
      <p:bldP spid="10" grpId="0" animBg="1"/>
      <p:bldP spid="11"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5343984" y="2417357"/>
            <a:ext cx="2614124" cy="483288"/>
            <a:chOff x="7125311" y="3386950"/>
            <a:chExt cx="3485499" cy="644384"/>
          </a:xfrm>
          <a:solidFill>
            <a:schemeClr val="accent3"/>
          </a:solidFill>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3" name="Group 10"/>
          <p:cNvGrpSpPr/>
          <p:nvPr/>
        </p:nvGrpSpPr>
        <p:grpSpPr>
          <a:xfrm>
            <a:off x="1159320" y="2417357"/>
            <a:ext cx="2620452" cy="483288"/>
            <a:chOff x="1545760" y="3386950"/>
            <a:chExt cx="3493936" cy="644384"/>
          </a:xfrm>
          <a:solidFill>
            <a:schemeClr val="accent3"/>
          </a:solidFill>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4" name="Group 14"/>
          <p:cNvGrpSpPr/>
          <p:nvPr/>
        </p:nvGrpSpPr>
        <p:grpSpPr>
          <a:xfrm>
            <a:off x="5079492" y="1347614"/>
            <a:ext cx="2880085" cy="645054"/>
            <a:chOff x="6772654" y="2152648"/>
            <a:chExt cx="3840113" cy="860072"/>
          </a:xfrm>
          <a:solidFill>
            <a:schemeClr val="accent2"/>
          </a:solidFill>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5" name="Group 18"/>
          <p:cNvGrpSpPr/>
          <p:nvPr/>
        </p:nvGrpSpPr>
        <p:grpSpPr>
          <a:xfrm>
            <a:off x="1159321" y="1347614"/>
            <a:ext cx="2890361" cy="645054"/>
            <a:chOff x="1545760" y="2152648"/>
            <a:chExt cx="3853814" cy="860072"/>
          </a:xfrm>
          <a:solidFill>
            <a:schemeClr val="accent2"/>
          </a:solidFill>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6" name="Group 21"/>
          <p:cNvGrpSpPr/>
          <p:nvPr/>
        </p:nvGrpSpPr>
        <p:grpSpPr>
          <a:xfrm>
            <a:off x="5070046" y="3367677"/>
            <a:ext cx="2902381" cy="645054"/>
            <a:chOff x="6760059" y="4457519"/>
            <a:chExt cx="3869841" cy="860072"/>
          </a:xfrm>
          <a:solidFill>
            <a:schemeClr val="accent4"/>
          </a:solidFill>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9" name="Group 24"/>
          <p:cNvGrpSpPr/>
          <p:nvPr/>
        </p:nvGrpSpPr>
        <p:grpSpPr>
          <a:xfrm>
            <a:off x="1159320" y="3367677"/>
            <a:ext cx="2890356" cy="645054"/>
            <a:chOff x="1545760" y="4457519"/>
            <a:chExt cx="3853808" cy="860072"/>
          </a:xfrm>
          <a:solidFill>
            <a:schemeClr val="accent4"/>
          </a:solidFill>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5" name="Shape 562"/>
          <p:cNvSpPr/>
          <p:nvPr/>
        </p:nvSpPr>
        <p:spPr>
          <a:xfrm>
            <a:off x="1159903"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6" name="Shape 566"/>
          <p:cNvSpPr/>
          <p:nvPr/>
        </p:nvSpPr>
        <p:spPr>
          <a:xfrm>
            <a:off x="1159903"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8" name="Shape 572"/>
          <p:cNvSpPr/>
          <p:nvPr/>
        </p:nvSpPr>
        <p:spPr>
          <a:xfrm>
            <a:off x="7814476"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9" name="Shape 576"/>
          <p:cNvSpPr/>
          <p:nvPr/>
        </p:nvSpPr>
        <p:spPr>
          <a:xfrm>
            <a:off x="7814476"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考生网上报名</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1"/>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2.</a:t>
            </a:r>
            <a:r>
              <a:rPr lang="zh-CN" altLang="en-US" sz="1200" b="1" dirty="0" smtClean="0">
                <a:solidFill>
                  <a:schemeClr val="bg1"/>
                </a:solidFill>
                <a:latin typeface="微软雅黑" panose="020B0503020204020204" pitchFamily="34" charset="-122"/>
                <a:ea typeface="微软雅黑" panose="020B0503020204020204" pitchFamily="34" charset="-122"/>
              </a:rPr>
              <a:t>应届生认证状态查询</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2"/>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历年</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成绩查询</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428782" y="1483769"/>
            <a:ext cx="219060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合格证</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真伪</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查询    </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1"/>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 </a:t>
            </a:r>
            <a:r>
              <a:rPr lang="en-US" altLang="zh-CN" sz="1200" b="1" dirty="0" smtClean="0">
                <a:solidFill>
                  <a:schemeClr val="bg1"/>
                </a:solidFill>
                <a:latin typeface="微软雅黑" panose="020B0503020204020204" pitchFamily="34" charset="-122"/>
                <a:ea typeface="微软雅黑" panose="020B0503020204020204" pitchFamily="34" charset="-122"/>
              </a:rPr>
              <a:t>2019</a:t>
            </a:r>
            <a:r>
              <a:rPr lang="zh-CN" altLang="en-US" sz="1200" b="1" dirty="0" smtClean="0">
                <a:solidFill>
                  <a:schemeClr val="bg1"/>
                </a:solidFill>
                <a:latin typeface="微软雅黑" panose="020B0503020204020204" pitchFamily="34" charset="-122"/>
                <a:ea typeface="微软雅黑" panose="020B0503020204020204" pitchFamily="34" charset="-122"/>
              </a:rPr>
              <a:t>年</a:t>
            </a:r>
            <a:r>
              <a:rPr lang="zh-CN" altLang="en-US" sz="1200" b="1" dirty="0">
                <a:solidFill>
                  <a:schemeClr val="bg1"/>
                </a:solidFill>
                <a:latin typeface="微软雅黑" panose="020B0503020204020204" pitchFamily="34" charset="-122"/>
                <a:ea typeface="微软雅黑" panose="020B0503020204020204" pitchFamily="34" charset="-122"/>
              </a:rPr>
              <a:t>重点调整</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2"/>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网报系统其他功能</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51"/>
          <p:cNvGrpSpPr/>
          <p:nvPr/>
        </p:nvGrpSpPr>
        <p:grpSpPr>
          <a:xfrm>
            <a:off x="3566900" y="1677918"/>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网上报名系统</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面向考生</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文本框 12"/>
          <p:cNvSpPr txBox="1">
            <a:spLocks noChangeArrowheads="1"/>
          </p:cNvSpPr>
          <p:nvPr/>
        </p:nvSpPr>
        <p:spPr bwMode="auto">
          <a:xfrm>
            <a:off x="831694" y="243648"/>
            <a:ext cx="35962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面向</a:t>
            </a:r>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考生</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bwMode="auto">
          <a:xfrm rot="10800000">
            <a:off x="8100392" y="2478995"/>
            <a:ext cx="382131" cy="380787"/>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spcBef>
                <a:spcPct val="50000"/>
              </a:spcBef>
              <a:defRPr/>
            </a:pPr>
            <a:endParaRPr lang="zh-CN" altLang="en-US">
              <a:solidFill>
                <a:schemeClr val="bg1"/>
              </a:solidFill>
              <a:latin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25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25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250"/>
                                        <p:tgtEl>
                                          <p:spTgt spid="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250"/>
                                        <p:tgtEl>
                                          <p:spTgt spid="3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250"/>
                                        <p:tgtEl>
                                          <p:spTgt spid="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250"/>
                                        <p:tgtEl>
                                          <p:spTgt spid="3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25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36">
                                            <p:txEl>
                                              <p:pRg st="0" end="0"/>
                                            </p:txEl>
                                          </p:spTgt>
                                        </p:tgtEl>
                                        <p:attrNameLst>
                                          <p:attrName>style.visibility</p:attrName>
                                        </p:attrNameLst>
                                      </p:cBhvr>
                                      <p:to>
                                        <p:strVal val="visible"/>
                                      </p:to>
                                    </p:set>
                                    <p:animEffect transition="in" filter="fade">
                                      <p:cBhvr>
                                        <p:cTn id="50" dur="250"/>
                                        <p:tgtEl>
                                          <p:spTgt spid="3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50"/>
                                        <p:tgtEl>
                                          <p:spTgt spid="27"/>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250"/>
                                        <p:tgtEl>
                                          <p:spTgt spid="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7">
                                            <p:txEl>
                                              <p:pRg st="0" end="0"/>
                                            </p:txEl>
                                          </p:spTgt>
                                        </p:tgtEl>
                                        <p:attrNameLst>
                                          <p:attrName>style.visibility</p:attrName>
                                        </p:attrNameLst>
                                      </p:cBhvr>
                                      <p:to>
                                        <p:strVal val="visible"/>
                                      </p:to>
                                    </p:set>
                                    <p:animEffect transition="in" filter="fade">
                                      <p:cBhvr>
                                        <p:cTn id="61" dur="250"/>
                                        <p:tgtEl>
                                          <p:spTgt spid="37">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50"/>
                                        <p:tgtEl>
                                          <p:spTgt spid="28"/>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250"/>
                                        <p:tgtEl>
                                          <p:spTgt spid="6"/>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fade">
                                      <p:cBhvr>
                                        <p:cTn id="72" dur="250"/>
                                        <p:tgtEl>
                                          <p:spTgt spid="38">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250"/>
                                        <p:tgtEl>
                                          <p:spTgt spid="29"/>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35962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重点调整</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4" name="Group 56"/>
          <p:cNvGrpSpPr/>
          <p:nvPr/>
        </p:nvGrpSpPr>
        <p:grpSpPr>
          <a:xfrm>
            <a:off x="647564" y="1131591"/>
            <a:ext cx="972108" cy="432047"/>
            <a:chOff x="1229545" y="1255633"/>
            <a:chExt cx="729225" cy="762003"/>
          </a:xfrm>
        </p:grpSpPr>
        <p:sp>
          <p:nvSpPr>
            <p:cNvPr id="259" name="Flowchart: Off-page Connector 59"/>
            <p:cNvSpPr/>
            <p:nvPr/>
          </p:nvSpPr>
          <p:spPr>
            <a:xfrm rot="16200000">
              <a:off x="1300194" y="1359059"/>
              <a:ext cx="762002" cy="555150"/>
            </a:xfrm>
            <a:prstGeom prst="flowChartOffpageConnector">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60" name="Round Same Side Corner Rectangle 61"/>
            <p:cNvSpPr/>
            <p:nvPr/>
          </p:nvSpPr>
          <p:spPr>
            <a:xfrm rot="16200000">
              <a:off x="1078973" y="1406206"/>
              <a:ext cx="762002" cy="460857"/>
            </a:xfrm>
            <a:prstGeom prst="round2SameRect">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01</a:t>
              </a:r>
              <a:endParaRPr lang="en-US" sz="2800" dirty="0">
                <a:solidFill>
                  <a:schemeClr val="bg1">
                    <a:lumMod val="50000"/>
                    <a:lumOff val="50000"/>
                  </a:schemeClr>
                </a:solidFill>
                <a:latin typeface="Impact" panose="020B0806030902050204" pitchFamily="34" charset="0"/>
              </a:endParaRPr>
            </a:p>
          </p:txBody>
        </p:sp>
      </p:grpSp>
      <p:grpSp>
        <p:nvGrpSpPr>
          <p:cNvPr id="262" name="Group 56"/>
          <p:cNvGrpSpPr/>
          <p:nvPr/>
        </p:nvGrpSpPr>
        <p:grpSpPr>
          <a:xfrm>
            <a:off x="647564" y="1851671"/>
            <a:ext cx="972108" cy="432047"/>
            <a:chOff x="1229545" y="1255633"/>
            <a:chExt cx="729225" cy="762003"/>
          </a:xfrm>
        </p:grpSpPr>
        <p:sp>
          <p:nvSpPr>
            <p:cNvPr id="263" name="Flowchart: Off-page Connector 59"/>
            <p:cNvSpPr/>
            <p:nvPr/>
          </p:nvSpPr>
          <p:spPr>
            <a:xfrm rot="16200000">
              <a:off x="1300194" y="1359059"/>
              <a:ext cx="762002" cy="555150"/>
            </a:xfrm>
            <a:prstGeom prst="flowChartOffpageConnector">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64" name="Round Same Side Corner Rectangle 61"/>
            <p:cNvSpPr/>
            <p:nvPr/>
          </p:nvSpPr>
          <p:spPr>
            <a:xfrm rot="16200000">
              <a:off x="1078973" y="1406206"/>
              <a:ext cx="762002" cy="460857"/>
            </a:xfrm>
            <a:prstGeom prst="round2SameRect">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02</a:t>
              </a:r>
              <a:endParaRPr lang="en-US" sz="2800" dirty="0">
                <a:solidFill>
                  <a:schemeClr val="bg1">
                    <a:lumMod val="50000"/>
                    <a:lumOff val="50000"/>
                  </a:schemeClr>
                </a:solidFill>
                <a:latin typeface="Impact" panose="020B0806030902050204" pitchFamily="34" charset="0"/>
              </a:endParaRPr>
            </a:p>
          </p:txBody>
        </p:sp>
      </p:grpSp>
      <p:grpSp>
        <p:nvGrpSpPr>
          <p:cNvPr id="10" name="Group 56"/>
          <p:cNvGrpSpPr/>
          <p:nvPr/>
        </p:nvGrpSpPr>
        <p:grpSpPr>
          <a:xfrm>
            <a:off x="647564" y="2571751"/>
            <a:ext cx="972108" cy="432047"/>
            <a:chOff x="1229545" y="1255633"/>
            <a:chExt cx="729225" cy="762003"/>
          </a:xfrm>
        </p:grpSpPr>
        <p:sp>
          <p:nvSpPr>
            <p:cNvPr id="11" name="Flowchart: Off-page Connector 59"/>
            <p:cNvSpPr/>
            <p:nvPr/>
          </p:nvSpPr>
          <p:spPr>
            <a:xfrm rot="16200000">
              <a:off x="1300194" y="1359059"/>
              <a:ext cx="762002" cy="555150"/>
            </a:xfrm>
            <a:prstGeom prst="flowChartOffpageConnector">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2" name="Round Same Side Corner Rectangle 61"/>
            <p:cNvSpPr/>
            <p:nvPr/>
          </p:nvSpPr>
          <p:spPr>
            <a:xfrm rot="16200000">
              <a:off x="1078973" y="1406206"/>
              <a:ext cx="762002" cy="460857"/>
            </a:xfrm>
            <a:prstGeom prst="round2SameRect">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03</a:t>
              </a:r>
              <a:endParaRPr lang="en-US" sz="2800" dirty="0">
                <a:solidFill>
                  <a:schemeClr val="bg1">
                    <a:lumMod val="50000"/>
                    <a:lumOff val="50000"/>
                  </a:schemeClr>
                </a:solidFill>
                <a:latin typeface="Impact" panose="020B0806030902050204" pitchFamily="34" charset="0"/>
              </a:endParaRPr>
            </a:p>
          </p:txBody>
        </p:sp>
      </p:grpSp>
      <p:grpSp>
        <p:nvGrpSpPr>
          <p:cNvPr id="13" name="Group 56"/>
          <p:cNvGrpSpPr/>
          <p:nvPr/>
        </p:nvGrpSpPr>
        <p:grpSpPr>
          <a:xfrm>
            <a:off x="647564" y="3291831"/>
            <a:ext cx="972108" cy="432047"/>
            <a:chOff x="1229545" y="1255633"/>
            <a:chExt cx="729225" cy="762003"/>
          </a:xfrm>
        </p:grpSpPr>
        <p:sp>
          <p:nvSpPr>
            <p:cNvPr id="14" name="Flowchart: Off-page Connector 59"/>
            <p:cNvSpPr/>
            <p:nvPr/>
          </p:nvSpPr>
          <p:spPr>
            <a:xfrm rot="16200000">
              <a:off x="1300194" y="1359059"/>
              <a:ext cx="762002" cy="555150"/>
            </a:xfrm>
            <a:prstGeom prst="flowChartOffpageConnector">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5" name="Round Same Side Corner Rectangle 61"/>
            <p:cNvSpPr/>
            <p:nvPr/>
          </p:nvSpPr>
          <p:spPr>
            <a:xfrm rot="16200000">
              <a:off x="1078973" y="1406206"/>
              <a:ext cx="762002" cy="460857"/>
            </a:xfrm>
            <a:prstGeom prst="round2SameRect">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04</a:t>
              </a:r>
              <a:endParaRPr lang="en-US" sz="2800" dirty="0">
                <a:solidFill>
                  <a:schemeClr val="bg1">
                    <a:lumMod val="50000"/>
                    <a:lumOff val="50000"/>
                  </a:schemeClr>
                </a:solidFill>
                <a:latin typeface="Impact" panose="020B0806030902050204" pitchFamily="34" charset="0"/>
              </a:endParaRPr>
            </a:p>
          </p:txBody>
        </p:sp>
      </p:grpSp>
      <p:grpSp>
        <p:nvGrpSpPr>
          <p:cNvPr id="16" name="Group 56"/>
          <p:cNvGrpSpPr/>
          <p:nvPr/>
        </p:nvGrpSpPr>
        <p:grpSpPr>
          <a:xfrm>
            <a:off x="647564" y="4011911"/>
            <a:ext cx="972108" cy="432047"/>
            <a:chOff x="1229545" y="1255633"/>
            <a:chExt cx="729225" cy="762003"/>
          </a:xfrm>
        </p:grpSpPr>
        <p:sp>
          <p:nvSpPr>
            <p:cNvPr id="17" name="Flowchart: Off-page Connector 59"/>
            <p:cNvSpPr/>
            <p:nvPr/>
          </p:nvSpPr>
          <p:spPr>
            <a:xfrm rot="16200000">
              <a:off x="1300194" y="1359059"/>
              <a:ext cx="762002" cy="555150"/>
            </a:xfrm>
            <a:prstGeom prst="flowChartOffpageConnector">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8" name="Round Same Side Corner Rectangle 61"/>
            <p:cNvSpPr/>
            <p:nvPr/>
          </p:nvSpPr>
          <p:spPr>
            <a:xfrm rot="16200000">
              <a:off x="1078973" y="1406206"/>
              <a:ext cx="762002" cy="460857"/>
            </a:xfrm>
            <a:prstGeom prst="round2SameRect">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05</a:t>
              </a:r>
              <a:endParaRPr lang="en-US" sz="2800" dirty="0">
                <a:solidFill>
                  <a:schemeClr val="bg1">
                    <a:lumMod val="50000"/>
                    <a:lumOff val="50000"/>
                  </a:schemeClr>
                </a:solidFill>
                <a:latin typeface="Impact" panose="020B0806030902050204" pitchFamily="34" charset="0"/>
              </a:endParaRPr>
            </a:p>
          </p:txBody>
        </p:sp>
      </p:grpSp>
      <p:sp>
        <p:nvSpPr>
          <p:cNvPr id="19" name="Line 43"/>
          <p:cNvSpPr>
            <a:spLocks noChangeShapeType="1"/>
          </p:cNvSpPr>
          <p:nvPr/>
        </p:nvSpPr>
        <p:spPr bwMode="auto">
          <a:xfrm rot="5400000" flipH="1">
            <a:off x="5148064" y="-1892747"/>
            <a:ext cx="0" cy="6912768"/>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0" name="Line 43"/>
          <p:cNvSpPr>
            <a:spLocks noChangeShapeType="1"/>
          </p:cNvSpPr>
          <p:nvPr/>
        </p:nvSpPr>
        <p:spPr bwMode="auto">
          <a:xfrm rot="5400000" flipH="1">
            <a:off x="5148064" y="-1172666"/>
            <a:ext cx="0" cy="6912768"/>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1" name="Line 43"/>
          <p:cNvSpPr>
            <a:spLocks noChangeShapeType="1"/>
          </p:cNvSpPr>
          <p:nvPr/>
        </p:nvSpPr>
        <p:spPr bwMode="auto">
          <a:xfrm rot="5400000" flipH="1">
            <a:off x="5148064" y="-452586"/>
            <a:ext cx="0" cy="6912768"/>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2" name="Line 43"/>
          <p:cNvSpPr>
            <a:spLocks noChangeShapeType="1"/>
          </p:cNvSpPr>
          <p:nvPr/>
        </p:nvSpPr>
        <p:spPr bwMode="auto">
          <a:xfrm rot="5400000" flipH="1">
            <a:off x="5148064" y="267494"/>
            <a:ext cx="0" cy="6912768"/>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3" name="Line 43"/>
          <p:cNvSpPr>
            <a:spLocks noChangeShapeType="1"/>
          </p:cNvSpPr>
          <p:nvPr/>
        </p:nvSpPr>
        <p:spPr bwMode="auto">
          <a:xfrm rot="5400000" flipH="1">
            <a:off x="5148064" y="987573"/>
            <a:ext cx="0" cy="6912768"/>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3" name="矩形 2"/>
          <p:cNvSpPr/>
          <p:nvPr/>
        </p:nvSpPr>
        <p:spPr>
          <a:xfrm>
            <a:off x="1691680" y="978863"/>
            <a:ext cx="6912768" cy="584775"/>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考生</a:t>
            </a:r>
            <a:r>
              <a:rPr lang="zh-CN" altLang="en-US" sz="1600" dirty="0">
                <a:latin typeface="微软雅黑" panose="020B0503020204020204" pitchFamily="34" charset="-122"/>
                <a:ea typeface="微软雅黑" panose="020B0503020204020204" pitchFamily="34" charset="-122"/>
              </a:rPr>
              <a:t>登录</a:t>
            </a:r>
            <a:r>
              <a:rPr lang="zh-CN" altLang="en-US" sz="1600" dirty="0" smtClean="0">
                <a:latin typeface="微软雅黑" panose="020B0503020204020204" pitchFamily="34" charset="-122"/>
                <a:ea typeface="微软雅黑" panose="020B0503020204020204" pitchFamily="34" charset="-122"/>
              </a:rPr>
              <a:t>时证件类型选择</a:t>
            </a:r>
            <a:r>
              <a:rPr lang="zh-CN" altLang="en-US" sz="1600" dirty="0">
                <a:latin typeface="微软雅黑" panose="020B0503020204020204" pitchFamily="34" charset="-122"/>
                <a:ea typeface="微软雅黑" panose="020B0503020204020204" pitchFamily="34" charset="-122"/>
              </a:rPr>
              <a:t>错误</a:t>
            </a:r>
            <a:r>
              <a:rPr lang="zh-CN" altLang="en-US" sz="1600" dirty="0" smtClean="0">
                <a:latin typeface="微软雅黑" panose="020B0503020204020204" pitchFamily="34" charset="-122"/>
                <a:ea typeface="微软雅黑" panose="020B0503020204020204" pitchFamily="34" charset="-122"/>
              </a:rPr>
              <a:t>，系统提示考生正确的</a:t>
            </a:r>
            <a:r>
              <a:rPr lang="zh-CN" altLang="en-US" sz="1600" dirty="0">
                <a:latin typeface="微软雅黑" panose="020B0503020204020204" pitchFamily="34" charset="-122"/>
                <a:ea typeface="微软雅黑" panose="020B0503020204020204" pitchFamily="34" charset="-122"/>
              </a:rPr>
              <a:t>证件类型，减少登录问题的咨询</a:t>
            </a:r>
            <a:r>
              <a:rPr lang="zh-CN" altLang="en-US" sz="1600" dirty="0" smtClean="0">
                <a:latin typeface="微软雅黑" panose="020B0503020204020204" pitchFamily="34" charset="-122"/>
                <a:ea typeface="微软雅黑" panose="020B0503020204020204" pitchFamily="34" charset="-122"/>
              </a:rPr>
              <a:t>电话。</a:t>
            </a:r>
            <a:endParaRPr lang="zh-CN" altLang="en-US" sz="1600" dirty="0">
              <a:latin typeface="微软雅黑" panose="020B0503020204020204" pitchFamily="34" charset="-122"/>
              <a:ea typeface="微软雅黑" panose="020B0503020204020204" pitchFamily="34" charset="-122"/>
            </a:endParaRPr>
          </a:p>
        </p:txBody>
      </p:sp>
      <p:sp>
        <p:nvSpPr>
          <p:cNvPr id="27" name="矩形 26"/>
          <p:cNvSpPr/>
          <p:nvPr/>
        </p:nvSpPr>
        <p:spPr>
          <a:xfrm>
            <a:off x="1691680" y="1635646"/>
            <a:ext cx="6912768"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进一步完善和调整网报系统相关的文字提醒信息和提示信息（涉及所有流程、通知、信息和说明等）。</a:t>
            </a:r>
            <a:endParaRPr lang="zh-CN" altLang="en-US" sz="1600" dirty="0">
              <a:latin typeface="微软雅黑" panose="020B0503020204020204" pitchFamily="34" charset="-122"/>
              <a:ea typeface="微软雅黑" panose="020B0503020204020204" pitchFamily="34" charset="-122"/>
            </a:endParaRPr>
          </a:p>
        </p:txBody>
      </p:sp>
      <p:sp>
        <p:nvSpPr>
          <p:cNvPr id="28" name="矩形 27"/>
          <p:cNvSpPr/>
          <p:nvPr/>
        </p:nvSpPr>
        <p:spPr>
          <a:xfrm>
            <a:off x="1691680" y="2355726"/>
            <a:ext cx="6912768"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部分考区新增会计第二场考试报名，调整涉及会计第二场考试相关的报名流程。</a:t>
            </a:r>
            <a:endParaRPr lang="zh-CN" altLang="en-US" sz="1600" dirty="0">
              <a:latin typeface="微软雅黑" panose="020B0503020204020204" pitchFamily="34" charset="-122"/>
              <a:ea typeface="微软雅黑" panose="020B0503020204020204" pitchFamily="34" charset="-122"/>
            </a:endParaRPr>
          </a:p>
        </p:txBody>
      </p:sp>
      <p:sp>
        <p:nvSpPr>
          <p:cNvPr id="30" name="矩形 29"/>
          <p:cNvSpPr/>
          <p:nvPr/>
        </p:nvSpPr>
        <p:spPr>
          <a:xfrm>
            <a:off x="1691680" y="3075806"/>
            <a:ext cx="6912768"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新考生需要注册新用户同时绑定手机号登录报名网站；老考生不需要重新注册用户，直接根据原来注册的姓名、身份证号登录报名网站。</a:t>
            </a:r>
            <a:endParaRPr lang="zh-CN" altLang="en-US" sz="1600" dirty="0">
              <a:latin typeface="微软雅黑" panose="020B0503020204020204" pitchFamily="34" charset="-122"/>
              <a:ea typeface="微软雅黑" panose="020B0503020204020204" pitchFamily="34" charset="-122"/>
            </a:endParaRPr>
          </a:p>
        </p:txBody>
      </p:sp>
      <p:sp>
        <p:nvSpPr>
          <p:cNvPr id="31" name="矩形 30"/>
          <p:cNvSpPr/>
          <p:nvPr/>
        </p:nvSpPr>
        <p:spPr>
          <a:xfrm>
            <a:off x="1704673" y="3859183"/>
            <a:ext cx="6912768" cy="584775"/>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对</a:t>
            </a:r>
            <a:r>
              <a:rPr lang="zh-CN" altLang="en-US" sz="1600" dirty="0">
                <a:latin typeface="微软雅黑" panose="020B0503020204020204" pitchFamily="34" charset="-122"/>
                <a:ea typeface="微软雅黑" panose="020B0503020204020204" pitchFamily="34" charset="-122"/>
              </a:rPr>
              <a:t>报名过程中报名数据填写功能进优化，内地身份证报名的老考生生日数据与证件不符合时，重新根据身份证提取生日，并且不可编辑。</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
                                        <p:tgtEl>
                                          <p:spTgt spid="22"/>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35962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重点调整</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4" name="Group 56"/>
          <p:cNvGrpSpPr/>
          <p:nvPr/>
        </p:nvGrpSpPr>
        <p:grpSpPr>
          <a:xfrm>
            <a:off x="647564" y="1131591"/>
            <a:ext cx="972108" cy="432047"/>
            <a:chOff x="1229545" y="1255633"/>
            <a:chExt cx="729225" cy="762003"/>
          </a:xfrm>
        </p:grpSpPr>
        <p:sp>
          <p:nvSpPr>
            <p:cNvPr id="259" name="Flowchart: Off-page Connector 59"/>
            <p:cNvSpPr/>
            <p:nvPr/>
          </p:nvSpPr>
          <p:spPr>
            <a:xfrm rot="16200000">
              <a:off x="1300194" y="1359059"/>
              <a:ext cx="762002" cy="555150"/>
            </a:xfrm>
            <a:prstGeom prst="flowChartOffpageConnector">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60" name="Round Same Side Corner Rectangle 61"/>
            <p:cNvSpPr/>
            <p:nvPr/>
          </p:nvSpPr>
          <p:spPr>
            <a:xfrm rot="16200000">
              <a:off x="1078973" y="1406206"/>
              <a:ext cx="762002" cy="460857"/>
            </a:xfrm>
            <a:prstGeom prst="round2SameRect">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06</a:t>
              </a:r>
              <a:endParaRPr lang="en-US" sz="2800" dirty="0">
                <a:solidFill>
                  <a:schemeClr val="bg1">
                    <a:lumMod val="50000"/>
                    <a:lumOff val="50000"/>
                  </a:schemeClr>
                </a:solidFill>
                <a:latin typeface="Impact" panose="020B0806030902050204" pitchFamily="34" charset="0"/>
              </a:endParaRPr>
            </a:p>
          </p:txBody>
        </p:sp>
      </p:grpSp>
      <p:grpSp>
        <p:nvGrpSpPr>
          <p:cNvPr id="262" name="Group 56"/>
          <p:cNvGrpSpPr/>
          <p:nvPr/>
        </p:nvGrpSpPr>
        <p:grpSpPr>
          <a:xfrm>
            <a:off x="647564" y="1851671"/>
            <a:ext cx="972108" cy="432047"/>
            <a:chOff x="1229545" y="1255633"/>
            <a:chExt cx="729225" cy="762003"/>
          </a:xfrm>
        </p:grpSpPr>
        <p:sp>
          <p:nvSpPr>
            <p:cNvPr id="263" name="Flowchart: Off-page Connector 59"/>
            <p:cNvSpPr/>
            <p:nvPr/>
          </p:nvSpPr>
          <p:spPr>
            <a:xfrm rot="16200000">
              <a:off x="1300194" y="1359059"/>
              <a:ext cx="762002" cy="555150"/>
            </a:xfrm>
            <a:prstGeom prst="flowChartOffpageConnector">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64" name="Round Same Side Corner Rectangle 61"/>
            <p:cNvSpPr/>
            <p:nvPr/>
          </p:nvSpPr>
          <p:spPr>
            <a:xfrm rot="16200000">
              <a:off x="1078973" y="1406206"/>
              <a:ext cx="762002" cy="460857"/>
            </a:xfrm>
            <a:prstGeom prst="round2SameRect">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a:t>
              </a:r>
              <a:r>
                <a:rPr lang="en-US" sz="2800" dirty="0">
                  <a:solidFill>
                    <a:schemeClr val="bg1">
                      <a:lumMod val="50000"/>
                      <a:lumOff val="50000"/>
                    </a:schemeClr>
                  </a:solidFill>
                  <a:latin typeface="Impact" panose="020B0806030902050204" pitchFamily="34" charset="0"/>
                </a:rPr>
                <a:t>7</a:t>
              </a:r>
              <a:endParaRPr lang="en-US" sz="2800" dirty="0">
                <a:solidFill>
                  <a:schemeClr val="bg1">
                    <a:lumMod val="50000"/>
                    <a:lumOff val="50000"/>
                  </a:schemeClr>
                </a:solidFill>
                <a:latin typeface="Impact" panose="020B0806030902050204" pitchFamily="34" charset="0"/>
              </a:endParaRPr>
            </a:p>
          </p:txBody>
        </p:sp>
      </p:grpSp>
      <p:grpSp>
        <p:nvGrpSpPr>
          <p:cNvPr id="10" name="Group 56"/>
          <p:cNvGrpSpPr/>
          <p:nvPr/>
        </p:nvGrpSpPr>
        <p:grpSpPr>
          <a:xfrm>
            <a:off x="647564" y="2571751"/>
            <a:ext cx="972108" cy="432047"/>
            <a:chOff x="1229545" y="1255633"/>
            <a:chExt cx="729225" cy="762003"/>
          </a:xfrm>
        </p:grpSpPr>
        <p:sp>
          <p:nvSpPr>
            <p:cNvPr id="11" name="Flowchart: Off-page Connector 59"/>
            <p:cNvSpPr/>
            <p:nvPr/>
          </p:nvSpPr>
          <p:spPr>
            <a:xfrm rot="16200000">
              <a:off x="1300194" y="1359059"/>
              <a:ext cx="762002" cy="555150"/>
            </a:xfrm>
            <a:prstGeom prst="flowChartOffpageConnector">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2" name="Round Same Side Corner Rectangle 61"/>
            <p:cNvSpPr/>
            <p:nvPr/>
          </p:nvSpPr>
          <p:spPr>
            <a:xfrm rot="16200000">
              <a:off x="1078973" y="1406206"/>
              <a:ext cx="762002" cy="460857"/>
            </a:xfrm>
            <a:prstGeom prst="round2SameRect">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08</a:t>
              </a:r>
              <a:endParaRPr lang="en-US" sz="2800" dirty="0">
                <a:solidFill>
                  <a:schemeClr val="bg1">
                    <a:lumMod val="50000"/>
                    <a:lumOff val="50000"/>
                  </a:schemeClr>
                </a:solidFill>
                <a:latin typeface="Impact" panose="020B0806030902050204" pitchFamily="34" charset="0"/>
              </a:endParaRPr>
            </a:p>
          </p:txBody>
        </p:sp>
      </p:grpSp>
      <p:grpSp>
        <p:nvGrpSpPr>
          <p:cNvPr id="13" name="Group 56"/>
          <p:cNvGrpSpPr/>
          <p:nvPr/>
        </p:nvGrpSpPr>
        <p:grpSpPr>
          <a:xfrm>
            <a:off x="647564" y="3291831"/>
            <a:ext cx="972108" cy="432047"/>
            <a:chOff x="1229545" y="1255633"/>
            <a:chExt cx="729225" cy="762003"/>
          </a:xfrm>
        </p:grpSpPr>
        <p:sp>
          <p:nvSpPr>
            <p:cNvPr id="14" name="Flowchart: Off-page Connector 59"/>
            <p:cNvSpPr/>
            <p:nvPr/>
          </p:nvSpPr>
          <p:spPr>
            <a:xfrm rot="16200000">
              <a:off x="1300194" y="1359059"/>
              <a:ext cx="762002" cy="555150"/>
            </a:xfrm>
            <a:prstGeom prst="flowChartOffpageConnector">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5" name="Round Same Side Corner Rectangle 61"/>
            <p:cNvSpPr/>
            <p:nvPr/>
          </p:nvSpPr>
          <p:spPr>
            <a:xfrm rot="16200000">
              <a:off x="1078973" y="1406206"/>
              <a:ext cx="762002" cy="460857"/>
            </a:xfrm>
            <a:prstGeom prst="round2SameRect">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09</a:t>
              </a:r>
              <a:endParaRPr lang="en-US" sz="2800" dirty="0">
                <a:solidFill>
                  <a:schemeClr val="bg1">
                    <a:lumMod val="50000"/>
                    <a:lumOff val="50000"/>
                  </a:schemeClr>
                </a:solidFill>
                <a:latin typeface="Impact" panose="020B0806030902050204" pitchFamily="34" charset="0"/>
              </a:endParaRPr>
            </a:p>
          </p:txBody>
        </p:sp>
      </p:grpSp>
      <p:grpSp>
        <p:nvGrpSpPr>
          <p:cNvPr id="16" name="Group 56"/>
          <p:cNvGrpSpPr/>
          <p:nvPr/>
        </p:nvGrpSpPr>
        <p:grpSpPr>
          <a:xfrm>
            <a:off x="647564" y="4011911"/>
            <a:ext cx="972108" cy="432047"/>
            <a:chOff x="1229545" y="1255633"/>
            <a:chExt cx="729225" cy="762003"/>
          </a:xfrm>
        </p:grpSpPr>
        <p:sp>
          <p:nvSpPr>
            <p:cNvPr id="17" name="Flowchart: Off-page Connector 59"/>
            <p:cNvSpPr/>
            <p:nvPr/>
          </p:nvSpPr>
          <p:spPr>
            <a:xfrm rot="16200000">
              <a:off x="1300194" y="1359059"/>
              <a:ext cx="762002" cy="555150"/>
            </a:xfrm>
            <a:prstGeom prst="flowChartOffpageConnector">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8" name="Round Same Side Corner Rectangle 61"/>
            <p:cNvSpPr/>
            <p:nvPr/>
          </p:nvSpPr>
          <p:spPr>
            <a:xfrm rot="16200000">
              <a:off x="1078973" y="1406206"/>
              <a:ext cx="762002" cy="460857"/>
            </a:xfrm>
            <a:prstGeom prst="round2SameRect">
              <a:avLst/>
            </a:prstGeom>
            <a:solidFill>
              <a:srgbClr val="4A9CC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10</a:t>
              </a:r>
              <a:endParaRPr lang="en-US" sz="2800" dirty="0">
                <a:solidFill>
                  <a:schemeClr val="bg1">
                    <a:lumMod val="50000"/>
                    <a:lumOff val="50000"/>
                  </a:schemeClr>
                </a:solidFill>
                <a:latin typeface="Impact" panose="020B0806030902050204" pitchFamily="34" charset="0"/>
              </a:endParaRPr>
            </a:p>
          </p:txBody>
        </p:sp>
      </p:grpSp>
      <p:sp>
        <p:nvSpPr>
          <p:cNvPr id="19" name="Line 43"/>
          <p:cNvSpPr>
            <a:spLocks noChangeShapeType="1"/>
          </p:cNvSpPr>
          <p:nvPr/>
        </p:nvSpPr>
        <p:spPr bwMode="auto">
          <a:xfrm rot="5400000" flipH="1">
            <a:off x="5148064" y="-1892747"/>
            <a:ext cx="0" cy="6912768"/>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0" name="Line 43"/>
          <p:cNvSpPr>
            <a:spLocks noChangeShapeType="1"/>
          </p:cNvSpPr>
          <p:nvPr/>
        </p:nvSpPr>
        <p:spPr bwMode="auto">
          <a:xfrm rot="5400000" flipH="1">
            <a:off x="5148064" y="-1172666"/>
            <a:ext cx="0" cy="6912768"/>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1" name="Line 43"/>
          <p:cNvSpPr>
            <a:spLocks noChangeShapeType="1"/>
          </p:cNvSpPr>
          <p:nvPr/>
        </p:nvSpPr>
        <p:spPr bwMode="auto">
          <a:xfrm rot="5400000" flipH="1">
            <a:off x="5148064" y="-452586"/>
            <a:ext cx="0" cy="6912768"/>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2" name="Line 43"/>
          <p:cNvSpPr>
            <a:spLocks noChangeShapeType="1"/>
          </p:cNvSpPr>
          <p:nvPr/>
        </p:nvSpPr>
        <p:spPr bwMode="auto">
          <a:xfrm rot="5400000" flipH="1">
            <a:off x="5148064" y="267494"/>
            <a:ext cx="0" cy="6912768"/>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3" name="Line 43"/>
          <p:cNvSpPr>
            <a:spLocks noChangeShapeType="1"/>
          </p:cNvSpPr>
          <p:nvPr/>
        </p:nvSpPr>
        <p:spPr bwMode="auto">
          <a:xfrm rot="5400000" flipH="1">
            <a:off x="5148064" y="1203597"/>
            <a:ext cx="0" cy="6912768"/>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24" name="矩形 23"/>
          <p:cNvSpPr/>
          <p:nvPr/>
        </p:nvSpPr>
        <p:spPr>
          <a:xfrm>
            <a:off x="1704673" y="1203598"/>
            <a:ext cx="6912768" cy="338554"/>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考生更改性别时提示考生是否继续更改，减少考生误操作。</a:t>
            </a:r>
            <a:endParaRPr lang="zh-CN" altLang="en-US" sz="1600" dirty="0">
              <a:latin typeface="微软雅黑" panose="020B0503020204020204" pitchFamily="34" charset="-122"/>
              <a:ea typeface="微软雅黑" panose="020B0503020204020204" pitchFamily="34" charset="-122"/>
            </a:endParaRPr>
          </a:p>
        </p:txBody>
      </p:sp>
      <p:sp>
        <p:nvSpPr>
          <p:cNvPr id="25" name="矩形 24"/>
          <p:cNvSpPr/>
          <p:nvPr/>
        </p:nvSpPr>
        <p:spPr>
          <a:xfrm>
            <a:off x="1691680" y="1707654"/>
            <a:ext cx="6912768" cy="58477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新考生（非应届）</a:t>
            </a:r>
            <a:r>
              <a:rPr lang="zh-CN" altLang="en-US" sz="1600" dirty="0" smtClean="0">
                <a:latin typeface="微软雅黑" panose="020B0503020204020204" pitchFamily="34" charset="-122"/>
                <a:ea typeface="微软雅黑" panose="020B0503020204020204" pitchFamily="34" charset="-122"/>
              </a:rPr>
              <a:t>在线学历认证</a:t>
            </a:r>
            <a:r>
              <a:rPr lang="zh-CN" altLang="en-US" sz="1600" dirty="0">
                <a:latin typeface="微软雅黑" panose="020B0503020204020204" pitchFamily="34" charset="-122"/>
                <a:ea typeface="微软雅黑" panose="020B0503020204020204" pitchFamily="34" charset="-122"/>
              </a:rPr>
              <a:t>未通过后，将身份改为应届生（如改换教留服学历）。系统将在后台把学历认证状态由“未通过”恢复到“未审核”</a:t>
            </a:r>
            <a:endParaRPr lang="zh-CN" altLang="en-US" sz="1600" dirty="0">
              <a:latin typeface="微软雅黑" panose="020B0503020204020204" pitchFamily="34" charset="-122"/>
              <a:ea typeface="微软雅黑" panose="020B0503020204020204" pitchFamily="34" charset="-122"/>
            </a:endParaRPr>
          </a:p>
        </p:txBody>
      </p:sp>
      <p:sp>
        <p:nvSpPr>
          <p:cNvPr id="26" name="矩形 25"/>
          <p:cNvSpPr/>
          <p:nvPr/>
        </p:nvSpPr>
        <p:spPr>
          <a:xfrm>
            <a:off x="1691680" y="2427734"/>
            <a:ext cx="6912768" cy="584775"/>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报考欧洲考区考试</a:t>
            </a:r>
            <a:r>
              <a:rPr lang="zh-CN" altLang="en-US" sz="1600" dirty="0">
                <a:latin typeface="微软雅黑" panose="020B0503020204020204" pitchFamily="34" charset="-122"/>
                <a:ea typeface="微软雅黑" panose="020B0503020204020204" pitchFamily="34" charset="-122"/>
              </a:rPr>
              <a:t>的考生，在报名数据填写时，增加考试</a:t>
            </a:r>
            <a:r>
              <a:rPr lang="zh-CN" altLang="en-US" sz="1600" dirty="0" smtClean="0">
                <a:latin typeface="微软雅黑" panose="020B0503020204020204" pitchFamily="34" charset="-122"/>
                <a:ea typeface="微软雅黑" panose="020B0503020204020204" pitchFamily="34" charset="-122"/>
              </a:rPr>
              <a:t>出发地填写</a:t>
            </a:r>
            <a:r>
              <a:rPr lang="zh-CN" altLang="en-US" sz="1600" dirty="0">
                <a:latin typeface="微软雅黑" panose="020B0503020204020204" pitchFamily="34" charset="-122"/>
                <a:ea typeface="微软雅黑" panose="020B0503020204020204" pitchFamily="34" charset="-122"/>
              </a:rPr>
              <a:t>，采集考生从何处出发前往欧洲考试。</a:t>
            </a:r>
            <a:endParaRPr lang="zh-CN" altLang="en-US" sz="1600" dirty="0">
              <a:latin typeface="微软雅黑" panose="020B0503020204020204" pitchFamily="34" charset="-122"/>
              <a:ea typeface="微软雅黑" panose="020B0503020204020204" pitchFamily="34" charset="-122"/>
            </a:endParaRPr>
          </a:p>
        </p:txBody>
      </p:sp>
      <p:sp>
        <p:nvSpPr>
          <p:cNvPr id="27" name="矩形 26"/>
          <p:cNvSpPr/>
          <p:nvPr/>
        </p:nvSpPr>
        <p:spPr>
          <a:xfrm>
            <a:off x="1691680" y="3147814"/>
            <a:ext cx="6912768" cy="584775"/>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使用</a:t>
            </a:r>
            <a:r>
              <a:rPr lang="zh-CN" altLang="en-US" sz="1600" dirty="0">
                <a:latin typeface="微软雅黑" panose="020B0503020204020204" pitchFamily="34" charset="-122"/>
                <a:ea typeface="微软雅黑" panose="020B0503020204020204" pitchFamily="34" charset="-122"/>
              </a:rPr>
              <a:t>中国护照报名</a:t>
            </a:r>
            <a:r>
              <a:rPr lang="zh-CN" altLang="en-US" sz="1600" dirty="0" smtClean="0">
                <a:latin typeface="微软雅黑" panose="020B0503020204020204" pitchFamily="34" charset="-122"/>
                <a:ea typeface="微软雅黑" panose="020B0503020204020204" pitchFamily="34" charset="-122"/>
              </a:rPr>
              <a:t>欧洲考区考试</a:t>
            </a:r>
            <a:r>
              <a:rPr lang="zh-CN" altLang="en-US" sz="1600" dirty="0">
                <a:latin typeface="微软雅黑" panose="020B0503020204020204" pitchFamily="34" charset="-122"/>
                <a:ea typeface="微软雅黑" panose="020B0503020204020204" pitchFamily="34" charset="-122"/>
              </a:rPr>
              <a:t>的考生在填写报名信息时，增加填写中国身份证的填写，并校验该身份证号码是否参与报名。</a:t>
            </a:r>
            <a:endParaRPr lang="zh-CN" altLang="en-US" dirty="0">
              <a:latin typeface="微软雅黑" panose="020B0503020204020204" pitchFamily="34" charset="-122"/>
              <a:ea typeface="微软雅黑" panose="020B0503020204020204" pitchFamily="34" charset="-122"/>
            </a:endParaRPr>
          </a:p>
        </p:txBody>
      </p:sp>
      <p:sp>
        <p:nvSpPr>
          <p:cNvPr id="28" name="矩形 27"/>
          <p:cNvSpPr/>
          <p:nvPr/>
        </p:nvSpPr>
        <p:spPr>
          <a:xfrm>
            <a:off x="1691680" y="3828985"/>
            <a:ext cx="6912768" cy="830997"/>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在</a:t>
            </a:r>
            <a:r>
              <a:rPr lang="zh-CN" altLang="en-US" sz="1600" dirty="0">
                <a:latin typeface="微软雅黑" panose="020B0503020204020204" pitchFamily="34" charset="-122"/>
                <a:ea typeface="微软雅黑" panose="020B0503020204020204" pitchFamily="34" charset="-122"/>
              </a:rPr>
              <a:t>网报系统的注册、登录、报名功能中增加</a:t>
            </a:r>
            <a:r>
              <a:rPr lang="zh-CN" altLang="en-US" sz="1600" dirty="0" smtClean="0">
                <a:latin typeface="微软雅黑" panose="020B0503020204020204" pitchFamily="34" charset="-122"/>
                <a:ea typeface="微软雅黑" panose="020B0503020204020204" pitchFamily="34" charset="-122"/>
              </a:rPr>
              <a:t>港澳台居民居住</a:t>
            </a:r>
            <a:r>
              <a:rPr lang="zh-CN" altLang="en-US" sz="1600" dirty="0">
                <a:latin typeface="微软雅黑" panose="020B0503020204020204" pitchFamily="34" charset="-122"/>
                <a:ea typeface="微软雅黑" panose="020B0503020204020204" pitchFamily="34" charset="-122"/>
              </a:rPr>
              <a:t>证的证件类型并对相应功能进行调整，保证港澳台考生能够使用</a:t>
            </a:r>
            <a:r>
              <a:rPr lang="zh-CN" altLang="en-US" sz="1600" dirty="0" smtClean="0">
                <a:latin typeface="微软雅黑" panose="020B0503020204020204" pitchFamily="34" charset="-122"/>
                <a:ea typeface="微软雅黑" panose="020B0503020204020204" pitchFamily="34" charset="-122"/>
              </a:rPr>
              <a:t>港澳台居住</a:t>
            </a:r>
            <a:r>
              <a:rPr lang="zh-CN" altLang="en-US" sz="1600" dirty="0">
                <a:latin typeface="微软雅黑" panose="020B0503020204020204" pitchFamily="34" charset="-122"/>
                <a:ea typeface="微软雅黑" panose="020B0503020204020204" pitchFamily="34" charset="-122"/>
              </a:rPr>
              <a:t>证在内地顺利报名并参加考试。</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
                                        <p:tgtEl>
                                          <p:spTgt spid="22"/>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5343984" y="2417357"/>
            <a:ext cx="2614124" cy="483288"/>
            <a:chOff x="7125311" y="3386950"/>
            <a:chExt cx="3485499" cy="644384"/>
          </a:xfrm>
          <a:solidFill>
            <a:schemeClr val="accent3"/>
          </a:solidFill>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3" name="Group 10"/>
          <p:cNvGrpSpPr/>
          <p:nvPr/>
        </p:nvGrpSpPr>
        <p:grpSpPr>
          <a:xfrm>
            <a:off x="1159320" y="2417357"/>
            <a:ext cx="2620452" cy="483288"/>
            <a:chOff x="1545760" y="3386950"/>
            <a:chExt cx="3493936" cy="644384"/>
          </a:xfrm>
          <a:solidFill>
            <a:schemeClr val="accent3"/>
          </a:solidFill>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4" name="Group 14"/>
          <p:cNvGrpSpPr/>
          <p:nvPr/>
        </p:nvGrpSpPr>
        <p:grpSpPr>
          <a:xfrm>
            <a:off x="5079492" y="1347614"/>
            <a:ext cx="2880085" cy="645054"/>
            <a:chOff x="6772654" y="2152648"/>
            <a:chExt cx="3840113" cy="860072"/>
          </a:xfrm>
          <a:solidFill>
            <a:schemeClr val="accent2"/>
          </a:solidFill>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5" name="Group 18"/>
          <p:cNvGrpSpPr/>
          <p:nvPr/>
        </p:nvGrpSpPr>
        <p:grpSpPr>
          <a:xfrm>
            <a:off x="1159321" y="1347614"/>
            <a:ext cx="2890361" cy="645054"/>
            <a:chOff x="1545760" y="2152648"/>
            <a:chExt cx="3853814" cy="860072"/>
          </a:xfrm>
          <a:solidFill>
            <a:schemeClr val="accent2"/>
          </a:solidFill>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6" name="Group 21"/>
          <p:cNvGrpSpPr/>
          <p:nvPr/>
        </p:nvGrpSpPr>
        <p:grpSpPr>
          <a:xfrm>
            <a:off x="5070046" y="3367677"/>
            <a:ext cx="2902381" cy="645054"/>
            <a:chOff x="6760059" y="4457519"/>
            <a:chExt cx="3869841" cy="860072"/>
          </a:xfrm>
          <a:solidFill>
            <a:schemeClr val="accent4"/>
          </a:solidFill>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9" name="Group 24"/>
          <p:cNvGrpSpPr/>
          <p:nvPr/>
        </p:nvGrpSpPr>
        <p:grpSpPr>
          <a:xfrm>
            <a:off x="1159320" y="3367677"/>
            <a:ext cx="2890356" cy="645054"/>
            <a:chOff x="1545760" y="4457519"/>
            <a:chExt cx="3853808" cy="860072"/>
          </a:xfrm>
          <a:solidFill>
            <a:schemeClr val="accent4"/>
          </a:solidFill>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5" name="Shape 562"/>
          <p:cNvSpPr/>
          <p:nvPr/>
        </p:nvSpPr>
        <p:spPr>
          <a:xfrm>
            <a:off x="1159903"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6" name="Shape 566"/>
          <p:cNvSpPr/>
          <p:nvPr/>
        </p:nvSpPr>
        <p:spPr>
          <a:xfrm>
            <a:off x="1159903"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8" name="Shape 572"/>
          <p:cNvSpPr/>
          <p:nvPr/>
        </p:nvSpPr>
        <p:spPr>
          <a:xfrm>
            <a:off x="7814476"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9" name="Shape 576"/>
          <p:cNvSpPr/>
          <p:nvPr/>
        </p:nvSpPr>
        <p:spPr>
          <a:xfrm>
            <a:off x="7814476"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考生网上报名</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1"/>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2.</a:t>
            </a:r>
            <a:r>
              <a:rPr lang="zh-CN" altLang="en-US" sz="1200" b="1" dirty="0" smtClean="0">
                <a:solidFill>
                  <a:schemeClr val="bg1"/>
                </a:solidFill>
                <a:latin typeface="微软雅黑" panose="020B0503020204020204" pitchFamily="34" charset="-122"/>
                <a:ea typeface="微软雅黑" panose="020B0503020204020204" pitchFamily="34" charset="-122"/>
              </a:rPr>
              <a:t>应届生认证状态查询</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2"/>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历年</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成绩查询</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428782" y="1483769"/>
            <a:ext cx="219060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合格证</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真伪</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查询    </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1"/>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 </a:t>
            </a:r>
            <a:r>
              <a:rPr lang="en-US" altLang="zh-CN" sz="1200" b="1" dirty="0" smtClean="0">
                <a:solidFill>
                  <a:schemeClr val="bg1"/>
                </a:solidFill>
                <a:latin typeface="微软雅黑" panose="020B0503020204020204" pitchFamily="34" charset="-122"/>
                <a:ea typeface="微软雅黑" panose="020B0503020204020204" pitchFamily="34" charset="-122"/>
              </a:rPr>
              <a:t>2019</a:t>
            </a:r>
            <a:r>
              <a:rPr lang="zh-CN" altLang="en-US" sz="1200" b="1" dirty="0" smtClean="0">
                <a:solidFill>
                  <a:schemeClr val="bg1"/>
                </a:solidFill>
                <a:latin typeface="微软雅黑" panose="020B0503020204020204" pitchFamily="34" charset="-122"/>
                <a:ea typeface="微软雅黑" panose="020B0503020204020204" pitchFamily="34" charset="-122"/>
              </a:rPr>
              <a:t>年</a:t>
            </a:r>
            <a:r>
              <a:rPr lang="zh-CN" altLang="en-US" sz="1200" b="1" dirty="0">
                <a:solidFill>
                  <a:schemeClr val="bg1"/>
                </a:solidFill>
                <a:latin typeface="微软雅黑" panose="020B0503020204020204" pitchFamily="34" charset="-122"/>
                <a:ea typeface="微软雅黑" panose="020B0503020204020204" pitchFamily="34" charset="-122"/>
              </a:rPr>
              <a:t>重点调整</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2"/>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网报系统其他功能</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51"/>
          <p:cNvGrpSpPr/>
          <p:nvPr/>
        </p:nvGrpSpPr>
        <p:grpSpPr>
          <a:xfrm>
            <a:off x="3566900" y="1677918"/>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网上报名系统</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面向考生</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文本框 12"/>
          <p:cNvSpPr txBox="1">
            <a:spLocks noChangeArrowheads="1"/>
          </p:cNvSpPr>
          <p:nvPr/>
        </p:nvSpPr>
        <p:spPr bwMode="auto">
          <a:xfrm>
            <a:off x="831694" y="243648"/>
            <a:ext cx="35962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面向</a:t>
            </a:r>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考生</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bwMode="auto">
          <a:xfrm rot="10800000">
            <a:off x="8100391" y="3593433"/>
            <a:ext cx="382131" cy="380787"/>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spcBef>
                <a:spcPct val="50000"/>
              </a:spcBef>
              <a:defRPr/>
            </a:pPr>
            <a:endParaRPr lang="zh-CN" altLang="en-US">
              <a:solidFill>
                <a:schemeClr val="bg1"/>
              </a:solidFill>
              <a:latin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25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25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250"/>
                                        <p:tgtEl>
                                          <p:spTgt spid="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250"/>
                                        <p:tgtEl>
                                          <p:spTgt spid="3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250"/>
                                        <p:tgtEl>
                                          <p:spTgt spid="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250"/>
                                        <p:tgtEl>
                                          <p:spTgt spid="3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25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36">
                                            <p:txEl>
                                              <p:pRg st="0" end="0"/>
                                            </p:txEl>
                                          </p:spTgt>
                                        </p:tgtEl>
                                        <p:attrNameLst>
                                          <p:attrName>style.visibility</p:attrName>
                                        </p:attrNameLst>
                                      </p:cBhvr>
                                      <p:to>
                                        <p:strVal val="visible"/>
                                      </p:to>
                                    </p:set>
                                    <p:animEffect transition="in" filter="fade">
                                      <p:cBhvr>
                                        <p:cTn id="50" dur="250"/>
                                        <p:tgtEl>
                                          <p:spTgt spid="3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50"/>
                                        <p:tgtEl>
                                          <p:spTgt spid="27"/>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250"/>
                                        <p:tgtEl>
                                          <p:spTgt spid="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7">
                                            <p:txEl>
                                              <p:pRg st="0" end="0"/>
                                            </p:txEl>
                                          </p:spTgt>
                                        </p:tgtEl>
                                        <p:attrNameLst>
                                          <p:attrName>style.visibility</p:attrName>
                                        </p:attrNameLst>
                                      </p:cBhvr>
                                      <p:to>
                                        <p:strVal val="visible"/>
                                      </p:to>
                                    </p:set>
                                    <p:animEffect transition="in" filter="fade">
                                      <p:cBhvr>
                                        <p:cTn id="61" dur="250"/>
                                        <p:tgtEl>
                                          <p:spTgt spid="37">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50"/>
                                        <p:tgtEl>
                                          <p:spTgt spid="28"/>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250"/>
                                        <p:tgtEl>
                                          <p:spTgt spid="6"/>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fade">
                                      <p:cBhvr>
                                        <p:cTn id="72" dur="250"/>
                                        <p:tgtEl>
                                          <p:spTgt spid="38">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250"/>
                                        <p:tgtEl>
                                          <p:spTgt spid="29"/>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901504" y="915566"/>
            <a:ext cx="3702909" cy="1838013"/>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noFill/>
          <a:ln w="12700">
            <a:solidFill>
              <a:schemeClr val="bg1">
                <a:lumMod val="65000"/>
              </a:schemeClr>
            </a:solidFill>
            <a:miter lim="800000"/>
          </a:ln>
          <a:effectLst/>
        </p:spPr>
        <p:txBody>
          <a:bodyPr lIns="95956" tIns="63971" rIns="95956" bIns="127942" anchor="b" anchorCtr="0"/>
          <a:lstStyle/>
          <a:p>
            <a:pPr lvl="0"/>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 name="Freeform 9"/>
          <p:cNvSpPr/>
          <p:nvPr/>
        </p:nvSpPr>
        <p:spPr bwMode="gray">
          <a:xfrm>
            <a:off x="901504" y="2872450"/>
            <a:ext cx="3702909" cy="1838013"/>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noFill/>
          <a:ln w="12700">
            <a:solidFill>
              <a:schemeClr val="bg1">
                <a:lumMod val="65000"/>
              </a:schemeClr>
            </a:solidFill>
            <a:miter lim="800000"/>
          </a:ln>
          <a:effectLst/>
        </p:spPr>
        <p:txBody>
          <a:bodyPr lIns="95956" tIns="127942" rIns="95956" bIns="127942" anchor="t" anchorCtr="0"/>
          <a:lstStyle/>
          <a:p>
            <a:pPr lvl="0"/>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 name="Freeform 10"/>
          <p:cNvSpPr/>
          <p:nvPr/>
        </p:nvSpPr>
        <p:spPr bwMode="gray">
          <a:xfrm>
            <a:off x="4731391" y="2872450"/>
            <a:ext cx="3702909" cy="1838013"/>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noFill/>
          <a:ln w="12700">
            <a:solidFill>
              <a:schemeClr val="bg1">
                <a:lumMod val="65000"/>
              </a:schemeClr>
            </a:solidFill>
            <a:miter lim="800000"/>
          </a:ln>
          <a:effectLst/>
        </p:spPr>
        <p:txBody>
          <a:bodyPr lIns="95956" tIns="127942" rIns="95956" bIns="127942" anchor="t" anchorCtr="0"/>
          <a:lstStyle/>
          <a:p>
            <a:pPr lvl="0" algn="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 name="Freeform 8"/>
          <p:cNvSpPr/>
          <p:nvPr/>
        </p:nvSpPr>
        <p:spPr bwMode="gray">
          <a:xfrm>
            <a:off x="4731391" y="915566"/>
            <a:ext cx="3702084" cy="1838013"/>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noFill/>
          <a:ln w="12700">
            <a:solidFill>
              <a:schemeClr val="bg1">
                <a:lumMod val="65000"/>
              </a:schemeClr>
            </a:solidFill>
            <a:miter lim="800000"/>
          </a:ln>
          <a:effectLst/>
        </p:spPr>
        <p:txBody>
          <a:bodyPr lIns="95956" tIns="63971" rIns="95956" bIns="127942" anchor="b" anchorCtr="0"/>
          <a:lstStyle/>
          <a:p>
            <a:pPr lvl="0" algn="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8" name="Rectangle 19"/>
          <p:cNvSpPr>
            <a:spLocks noChangeArrowheads="1"/>
          </p:cNvSpPr>
          <p:nvPr/>
        </p:nvSpPr>
        <p:spPr bwMode="gray">
          <a:xfrm>
            <a:off x="901504" y="4388733"/>
            <a:ext cx="3696204" cy="321731"/>
          </a:xfrm>
          <a:prstGeom prst="rect">
            <a:avLst/>
          </a:prstGeom>
          <a:solidFill>
            <a:schemeClr val="accent4"/>
          </a:solidFill>
          <a:ln w="12700">
            <a:noFill/>
            <a:miter lim="800000"/>
          </a:ln>
          <a:effectLst/>
        </p:spPr>
        <p:txBody>
          <a:bodyPr lIns="95956" tIns="63971" rIns="95956" bIns="63971" anchor="ctr"/>
          <a:lstStyle/>
          <a:p>
            <a:pPr defTabSz="711835" eaLnBrk="0" hangingPunct="0"/>
            <a:r>
              <a:rPr lang="zh-CN" altLang="en-US" sz="1400" b="1" noProof="1"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绑定手机号修改</a:t>
            </a:r>
            <a:endParaRPr lang="zh-CN" altLang="en-US" sz="1400" b="1" noProof="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4738093" y="4388733"/>
            <a:ext cx="3696204" cy="321731"/>
          </a:xfrm>
          <a:prstGeom prst="rect">
            <a:avLst/>
          </a:prstGeom>
          <a:solidFill>
            <a:schemeClr val="accent3"/>
          </a:solidFill>
          <a:ln w="12700">
            <a:noFill/>
            <a:miter lim="800000"/>
          </a:ln>
          <a:effectLst/>
        </p:spPr>
        <p:txBody>
          <a:bodyPr lIns="95956" tIns="63971" rIns="95956" bIns="63971" anchor="ctr"/>
          <a:lstStyle/>
          <a:p>
            <a:pPr defTabSz="711835" eaLnBrk="0" hangingPunct="0"/>
            <a:r>
              <a:rPr lang="zh-CN" altLang="en-US"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邮件地址修改</a:t>
            </a:r>
            <a:endParaRPr lang="zh-CN" altLang="en-US" sz="14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4738093" y="915566"/>
            <a:ext cx="3696204" cy="321731"/>
          </a:xfrm>
          <a:prstGeom prst="rect">
            <a:avLst/>
          </a:prstGeom>
          <a:solidFill>
            <a:schemeClr val="accent2"/>
          </a:solidFill>
          <a:ln w="12700">
            <a:noFill/>
            <a:miter lim="800000"/>
          </a:ln>
          <a:effectLst/>
        </p:spPr>
        <p:txBody>
          <a:bodyPr lIns="95956" tIns="63971" rIns="95956" bIns="63971" anchor="ctr"/>
          <a:lstStyle/>
          <a:p>
            <a:pPr defTabSz="711835" eaLnBrk="0" hangingPunct="0"/>
            <a:r>
              <a:rPr lang="zh-CN" altLang="en-US" sz="1400" b="1" noProof="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注册信息修改</a:t>
            </a:r>
            <a:endParaRPr lang="zh-CN" altLang="en-US" sz="1400" b="1" noProof="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19"/>
          <p:cNvSpPr>
            <a:spLocks noChangeArrowheads="1"/>
          </p:cNvSpPr>
          <p:nvPr/>
        </p:nvSpPr>
        <p:spPr bwMode="gray">
          <a:xfrm>
            <a:off x="901504" y="915566"/>
            <a:ext cx="3696204" cy="321731"/>
          </a:xfrm>
          <a:prstGeom prst="rect">
            <a:avLst/>
          </a:prstGeom>
          <a:solidFill>
            <a:schemeClr val="accent1"/>
          </a:solidFill>
          <a:ln w="12700">
            <a:noFill/>
            <a:round/>
          </a:ln>
          <a:effectLst/>
        </p:spPr>
        <p:txBody>
          <a:bodyPr wrap="none" lIns="81244" tIns="40623" rIns="81244" bIns="40623" anchor="ctr"/>
          <a:lstStyle/>
          <a:p>
            <a:r>
              <a:rPr lang="zh-CN" altLang="en-US" sz="1400" b="1" noProof="1" smtClean="0">
                <a:solidFill>
                  <a:schemeClr val="bg1"/>
                </a:solidFill>
                <a:latin typeface="微软雅黑" panose="020B0503020204020204" pitchFamily="34" charset="-122"/>
                <a:ea typeface="微软雅黑" panose="020B0503020204020204" pitchFamily="34" charset="-122"/>
              </a:rPr>
              <a:t>密码找回</a:t>
            </a:r>
            <a:endParaRPr lang="zh-CN" altLang="en-US" sz="1400" b="1" noProof="1">
              <a:solidFill>
                <a:schemeClr val="bg1"/>
              </a:solidFill>
              <a:latin typeface="微软雅黑" panose="020B0503020204020204" pitchFamily="34" charset="-122"/>
              <a:ea typeface="微软雅黑" panose="020B0503020204020204" pitchFamily="34" charset="-122"/>
            </a:endParaRPr>
          </a:p>
        </p:txBody>
      </p:sp>
      <p:sp>
        <p:nvSpPr>
          <p:cNvPr id="22" name="Freeform 239"/>
          <p:cNvSpPr>
            <a:spLocks noEditPoints="1"/>
          </p:cNvSpPr>
          <p:nvPr/>
        </p:nvSpPr>
        <p:spPr bwMode="auto">
          <a:xfrm>
            <a:off x="3651870" y="1795002"/>
            <a:ext cx="2000250" cy="2000250"/>
          </a:xfrm>
          <a:custGeom>
            <a:avLst/>
            <a:gdLst>
              <a:gd name="T0" fmla="*/ 2147483647 w 2116"/>
              <a:gd name="T1" fmla="*/ 2147483647 h 2116"/>
              <a:gd name="T2" fmla="*/ 2147483647 w 2116"/>
              <a:gd name="T3" fmla="*/ 2147483647 h 2116"/>
              <a:gd name="T4" fmla="*/ 2147483647 w 2116"/>
              <a:gd name="T5" fmla="*/ 2147483647 h 2116"/>
              <a:gd name="T6" fmla="*/ 2147483647 w 2116"/>
              <a:gd name="T7" fmla="*/ 2147483647 h 2116"/>
              <a:gd name="T8" fmla="*/ 2147483647 w 2116"/>
              <a:gd name="T9" fmla="*/ 2147483647 h 2116"/>
              <a:gd name="T10" fmla="*/ 2147483647 w 2116"/>
              <a:gd name="T11" fmla="*/ 2147483647 h 2116"/>
              <a:gd name="T12" fmla="*/ 2147483647 w 2116"/>
              <a:gd name="T13" fmla="*/ 2147483647 h 2116"/>
              <a:gd name="T14" fmla="*/ 2147483647 w 2116"/>
              <a:gd name="T15" fmla="*/ 2147483647 h 2116"/>
              <a:gd name="T16" fmla="*/ 2147483647 w 2116"/>
              <a:gd name="T17" fmla="*/ 0 h 2116"/>
              <a:gd name="T18" fmla="*/ 2147483647 w 2116"/>
              <a:gd name="T19" fmla="*/ 2147483647 h 2116"/>
              <a:gd name="T20" fmla="*/ 2147483647 w 2116"/>
              <a:gd name="T21" fmla="*/ 2147483647 h 2116"/>
              <a:gd name="T22" fmla="*/ 2147483647 w 2116"/>
              <a:gd name="T23" fmla="*/ 2147483647 h 2116"/>
              <a:gd name="T24" fmla="*/ 2147483647 w 2116"/>
              <a:gd name="T25" fmla="*/ 2147483647 h 2116"/>
              <a:gd name="T26" fmla="*/ 2147483647 w 2116"/>
              <a:gd name="T27" fmla="*/ 2147483647 h 2116"/>
              <a:gd name="T28" fmla="*/ 2147483647 w 2116"/>
              <a:gd name="T29" fmla="*/ 2147483647 h 2116"/>
              <a:gd name="T30" fmla="*/ 2147483647 w 2116"/>
              <a:gd name="T31" fmla="*/ 2147483647 h 2116"/>
              <a:gd name="T32" fmla="*/ 0 w 2116"/>
              <a:gd name="T33" fmla="*/ 2147483647 h 2116"/>
              <a:gd name="T34" fmla="*/ 2147483647 w 2116"/>
              <a:gd name="T35" fmla="*/ 2147483647 h 2116"/>
              <a:gd name="T36" fmla="*/ 2147483647 w 2116"/>
              <a:gd name="T37" fmla="*/ 2147483647 h 2116"/>
              <a:gd name="T38" fmla="*/ 2147483647 w 2116"/>
              <a:gd name="T39" fmla="*/ 2147483647 h 2116"/>
              <a:gd name="T40" fmla="*/ 2147483647 w 2116"/>
              <a:gd name="T41" fmla="*/ 2147483647 h 2116"/>
              <a:gd name="T42" fmla="*/ 2147483647 w 2116"/>
              <a:gd name="T43" fmla="*/ 2147483647 h 2116"/>
              <a:gd name="T44" fmla="*/ 2147483647 w 2116"/>
              <a:gd name="T45" fmla="*/ 2147483647 h 2116"/>
              <a:gd name="T46" fmla="*/ 2147483647 w 2116"/>
              <a:gd name="T47" fmla="*/ 2147483647 h 2116"/>
              <a:gd name="T48" fmla="*/ 2147483647 w 2116"/>
              <a:gd name="T49" fmla="*/ 2147483647 h 2116"/>
              <a:gd name="T50" fmla="*/ 2147483647 w 2116"/>
              <a:gd name="T51" fmla="*/ 2147483647 h 2116"/>
              <a:gd name="T52" fmla="*/ 2147483647 w 2116"/>
              <a:gd name="T53" fmla="*/ 2147483647 h 2116"/>
              <a:gd name="T54" fmla="*/ 2147483647 w 2116"/>
              <a:gd name="T55" fmla="*/ 2147483647 h 2116"/>
              <a:gd name="T56" fmla="*/ 2147483647 w 2116"/>
              <a:gd name="T57" fmla="*/ 2147483647 h 2116"/>
              <a:gd name="T58" fmla="*/ 2147483647 w 2116"/>
              <a:gd name="T59" fmla="*/ 2147483647 h 2116"/>
              <a:gd name="T60" fmla="*/ 2147483647 w 2116"/>
              <a:gd name="T61" fmla="*/ 2147483647 h 2116"/>
              <a:gd name="T62" fmla="*/ 2147483647 w 2116"/>
              <a:gd name="T63" fmla="*/ 2147483647 h 2116"/>
              <a:gd name="T64" fmla="*/ 2147483647 w 2116"/>
              <a:gd name="T65" fmla="*/ 2147483647 h 2116"/>
              <a:gd name="T66" fmla="*/ 2147483647 w 2116"/>
              <a:gd name="T67" fmla="*/ 2147483647 h 2116"/>
              <a:gd name="T68" fmla="*/ 2147483647 w 2116"/>
              <a:gd name="T69" fmla="*/ 2147483647 h 2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6"/>
              <a:gd name="T106" fmla="*/ 0 h 2116"/>
              <a:gd name="T107" fmla="*/ 2116 w 2116"/>
              <a:gd name="T108" fmla="*/ 2116 h 2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3"/>
          </a:solidFill>
          <a:ln w="25400">
            <a:solidFill>
              <a:schemeClr val="bg1"/>
            </a:solidFill>
            <a:round/>
          </a:ln>
        </p:spPr>
        <p:txBody>
          <a:bodyPr lIns="68559" tIns="34280" rIns="68559" bIns="34280"/>
          <a:lstStyle/>
          <a:p>
            <a:endParaRPr lang="zh-CN" altLang="en-US"/>
          </a:p>
        </p:txBody>
      </p:sp>
      <p:sp>
        <p:nvSpPr>
          <p:cNvPr id="12" name="矩形 11"/>
          <p:cNvSpPr/>
          <p:nvPr/>
        </p:nvSpPr>
        <p:spPr>
          <a:xfrm>
            <a:off x="4097997" y="2568913"/>
            <a:ext cx="1107996"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其他功能</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31640" y="1268159"/>
            <a:ext cx="2262220" cy="145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290068"/>
            <a:ext cx="2448272" cy="140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文本框 12"/>
          <p:cNvSpPr txBox="1">
            <a:spLocks noChangeArrowheads="1"/>
          </p:cNvSpPr>
          <p:nvPr/>
        </p:nvSpPr>
        <p:spPr bwMode="auto">
          <a:xfrm>
            <a:off x="831694" y="243648"/>
            <a:ext cx="35962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网报系统其他功能</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9" name="菱形 28"/>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942428"/>
            <a:ext cx="2566832" cy="135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942428"/>
            <a:ext cx="2207777" cy="135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1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circle(in)">
                                      <p:cBhvr>
                                        <p:cTn id="19" dur="1000"/>
                                        <p:tgtEl>
                                          <p:spTgt spid="102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1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10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circle(in)">
                                      <p:cBhvr>
                                        <p:cTn id="34" dur="1000"/>
                                        <p:tgtEl>
                                          <p:spTgt spid="1030"/>
                                        </p:tgtEl>
                                      </p:cBhvr>
                                    </p:animEffect>
                                  </p:childTnLst>
                                </p:cTn>
                              </p:par>
                              <p:par>
                                <p:cTn id="35" presetID="6"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10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par>
                                <p:cTn id="43" presetID="8" presetClass="emph" presetSubtype="0" fill="hold" grpId="1" nodeType="withEffect">
                                  <p:stCondLst>
                                    <p:cond delay="0"/>
                                  </p:stCondLst>
                                  <p:childTnLst>
                                    <p:animRot by="-21600000">
                                      <p:cBhvr>
                                        <p:cTn id="44" dur="4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22" grpId="0" animBg="1"/>
      <p:bldP spid="22"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177721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bg1">
                <a:lumMod val="7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3"/>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193347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bg1">
                <a:lumMod val="7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177721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bg1">
                <a:lumMod val="7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1"/>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1933470"/>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bg1">
                <a:lumMod val="7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4"/>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177721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bg1">
                <a:lumMod val="7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1"/>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431638" y="2360643"/>
            <a:ext cx="908114" cy="200824"/>
          </a:xfrm>
          <a:prstGeom prst="rect">
            <a:avLst/>
          </a:prstGeom>
        </p:spPr>
        <p:txBody>
          <a:bodyPr lIns="91431" tIns="45715" rIns="91431"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重要通知</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2799790" y="2360643"/>
            <a:ext cx="908114" cy="200824"/>
          </a:xfrm>
          <a:prstGeom prst="rect">
            <a:avLst/>
          </a:prstGeom>
        </p:spPr>
        <p:txBody>
          <a:bodyPr lIns="91431" tIns="45715" rIns="91431"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政策制度</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182273" y="2360642"/>
            <a:ext cx="893783" cy="256671"/>
          </a:xfrm>
          <a:prstGeom prst="rect">
            <a:avLst/>
          </a:prstGeom>
        </p:spPr>
        <p:txBody>
          <a:bodyPr lIns="91431" tIns="45715" rIns="91431"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地方</a:t>
            </a:r>
            <a:r>
              <a:rPr lang="zh-CN" altLang="en-US" sz="1200" b="1" dirty="0" smtClean="0">
                <a:solidFill>
                  <a:schemeClr val="bg1"/>
                </a:solidFill>
                <a:latin typeface="微软雅黑" panose="020B0503020204020204" pitchFamily="34" charset="-122"/>
                <a:ea typeface="微软雅黑" panose="020B0503020204020204" pitchFamily="34" charset="-122"/>
              </a:rPr>
              <a:t>公告</a:t>
            </a:r>
            <a:endParaRPr lang="en-US" altLang="zh-CN" sz="1200" b="1" dirty="0" smtClean="0">
              <a:solidFill>
                <a:schemeClr val="bg1"/>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536094" y="2370926"/>
            <a:ext cx="908114" cy="200824"/>
          </a:xfrm>
          <a:prstGeom prst="rect">
            <a:avLst/>
          </a:prstGeom>
        </p:spPr>
        <p:txBody>
          <a:bodyPr lIns="91431" tIns="45715" rIns="91431"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问题解答</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6904246" y="2360643"/>
            <a:ext cx="908114" cy="200824"/>
          </a:xfrm>
          <a:prstGeom prst="rect">
            <a:avLst/>
          </a:prstGeom>
        </p:spPr>
        <p:txBody>
          <a:bodyPr lIns="91431" tIns="45715" rIns="91431"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考区信息</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599" y="843558"/>
            <a:ext cx="2088233" cy="517065"/>
          </a:xfrm>
          <a:prstGeom prst="rect">
            <a:avLst/>
          </a:prstGeom>
          <a:noFill/>
        </p:spPr>
        <p:txBody>
          <a:bodyPr wrap="square" lIns="0" tIns="0" rIns="0" bIns="0" rtlCol="0">
            <a:spAutoFit/>
          </a:bodyPr>
          <a:lstStyle/>
          <a:p>
            <a:pPr algn="just">
              <a:lnSpc>
                <a:spcPct val="120000"/>
              </a:lnSpc>
            </a:pP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1.</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引导</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考生网上查阅报名简章等相关规章制度</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702066" y="843558"/>
            <a:ext cx="1950054" cy="517065"/>
          </a:xfrm>
          <a:prstGeom prst="rect">
            <a:avLst/>
          </a:prstGeom>
          <a:noFill/>
        </p:spPr>
        <p:txBody>
          <a:bodyPr wrap="square" lIns="0" tIns="0" rIns="0" bIns="0" rtlCol="0">
            <a:spAutoFit/>
          </a:bodyPr>
          <a:lstStyle/>
          <a:p>
            <a:pPr algn="just">
              <a:lnSpc>
                <a:spcPct val="120000"/>
              </a:lnSpc>
            </a:pP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2.</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引导</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考生网上查看各考区联系</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方式</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4568" y="843558"/>
            <a:ext cx="1746277" cy="517065"/>
          </a:xfrm>
          <a:prstGeom prst="rect">
            <a:avLst/>
          </a:prstGeom>
          <a:noFill/>
        </p:spPr>
        <p:txBody>
          <a:bodyPr wrap="square" lIns="0" tIns="0" rIns="0" bIns="0" rtlCol="0">
            <a:spAutoFit/>
          </a:bodyPr>
          <a:lstStyle/>
          <a:p>
            <a:pPr algn="just">
              <a:lnSpc>
                <a:spcPct val="120000"/>
              </a:lnSpc>
            </a:pP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3.</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引导</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考生网上查看报名相关问题</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解答</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12"/>
          <p:cNvSpPr txBox="1">
            <a:spLocks noChangeArrowheads="1"/>
          </p:cNvSpPr>
          <p:nvPr/>
        </p:nvSpPr>
        <p:spPr bwMode="auto">
          <a:xfrm>
            <a:off x="831694" y="243648"/>
            <a:ext cx="122002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其他</a:t>
            </a:r>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功能</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8" name="菱形 27"/>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7544" y="3579862"/>
            <a:ext cx="145079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4365" y="3579862"/>
            <a:ext cx="151216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2558" y="3563084"/>
            <a:ext cx="1440160" cy="102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8741" y="3539058"/>
            <a:ext cx="1501384" cy="10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6752" y="3539058"/>
            <a:ext cx="1530342" cy="104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500"/>
                                        <p:tgtEl>
                                          <p:spTgt spid="22"/>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500"/>
                                        <p:tgtEl>
                                          <p:spTgt spid="19">
                                            <p:txEl>
                                              <p:pRg st="0" end="0"/>
                                            </p:txEl>
                                          </p:spTgt>
                                        </p:tgtEl>
                                      </p:cBhvr>
                                    </p:animEffect>
                                  </p:childTnLst>
                                </p:cTn>
                              </p:par>
                            </p:childTnLst>
                          </p:cTn>
                        </p:par>
                        <p:par>
                          <p:cTn id="29" fill="hold">
                            <p:stCondLst>
                              <p:cond delay="2000"/>
                            </p:stCondLst>
                            <p:childTnLst>
                              <p:par>
                                <p:cTn id="30" presetID="18" presetClass="entr" presetSubtype="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strips(downRight)">
                                      <p:cBhvr>
                                        <p:cTn id="32" dur="500"/>
                                        <p:tgtEl>
                                          <p:spTgt spid="24"/>
                                        </p:tgtEl>
                                      </p:cBhvr>
                                    </p:animEffect>
                                  </p:childTnLst>
                                </p:cTn>
                              </p:par>
                            </p:childTnLst>
                          </p:cTn>
                        </p:par>
                        <p:par>
                          <p:cTn id="33" fill="hold">
                            <p:stCondLst>
                              <p:cond delay="2500"/>
                            </p:stCondLst>
                            <p:childTnLst>
                              <p:par>
                                <p:cTn id="34" presetID="9"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fade">
                                      <p:cBhvr>
                                        <p:cTn id="39" dur="500"/>
                                        <p:tgtEl>
                                          <p:spTgt spid="20">
                                            <p:txEl>
                                              <p:pRg st="0" end="0"/>
                                            </p:txEl>
                                          </p:spTgt>
                                        </p:tgtEl>
                                      </p:cBhvr>
                                    </p:animEffect>
                                  </p:childTnLst>
                                </p:cTn>
                              </p:par>
                            </p:childTnLst>
                          </p:cTn>
                        </p:par>
                        <p:par>
                          <p:cTn id="40" fill="hold">
                            <p:stCondLst>
                              <p:cond delay="3000"/>
                            </p:stCondLst>
                            <p:childTnLst>
                              <p:par>
                                <p:cTn id="41" presetID="9"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childTnLst>
                          </p:cTn>
                        </p:par>
                        <p:par>
                          <p:cTn id="47" fill="hold">
                            <p:stCondLst>
                              <p:cond delay="3500"/>
                            </p:stCondLst>
                            <p:childTnLst>
                              <p:par>
                                <p:cTn id="48" presetID="18" presetClass="entr" presetSubtype="6"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strips(downRight)">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050"/>
                                        </p:tgtEl>
                                        <p:attrNameLst>
                                          <p:attrName>style.visibility</p:attrName>
                                        </p:attrNameLst>
                                      </p:cBhvr>
                                      <p:to>
                                        <p:strVal val="visible"/>
                                      </p:to>
                                    </p:set>
                                    <p:animEffect transition="in" filter="barn(inVertical)">
                                      <p:cBhvr>
                                        <p:cTn id="53" dur="500"/>
                                        <p:tgtEl>
                                          <p:spTgt spid="2050"/>
                                        </p:tgtEl>
                                      </p:cBhvr>
                                    </p:animEffect>
                                  </p:childTnLst>
                                </p:cTn>
                              </p:par>
                              <p:par>
                                <p:cTn id="54" presetID="16" presetClass="entr" presetSubtype="21" fill="hold" nodeType="withEffect">
                                  <p:stCondLst>
                                    <p:cond delay="0"/>
                                  </p:stCondLst>
                                  <p:childTnLst>
                                    <p:set>
                                      <p:cBhvr>
                                        <p:cTn id="55" dur="1" fill="hold">
                                          <p:stCondLst>
                                            <p:cond delay="0"/>
                                          </p:stCondLst>
                                        </p:cTn>
                                        <p:tgtEl>
                                          <p:spTgt spid="2054"/>
                                        </p:tgtEl>
                                        <p:attrNameLst>
                                          <p:attrName>style.visibility</p:attrName>
                                        </p:attrNameLst>
                                      </p:cBhvr>
                                      <p:to>
                                        <p:strVal val="visible"/>
                                      </p:to>
                                    </p:set>
                                    <p:animEffect transition="in" filter="barn(inVertical)">
                                      <p:cBhvr>
                                        <p:cTn id="56" dur="500"/>
                                        <p:tgtEl>
                                          <p:spTgt spid="2054"/>
                                        </p:tgtEl>
                                      </p:cBhvr>
                                    </p:animEffect>
                                  </p:childTnLst>
                                </p:cTn>
                              </p:par>
                              <p:par>
                                <p:cTn id="57" presetID="16" presetClass="entr" presetSubtype="21" fill="hold" nodeType="withEffect">
                                  <p:stCondLst>
                                    <p:cond delay="0"/>
                                  </p:stCondLst>
                                  <p:childTnLst>
                                    <p:set>
                                      <p:cBhvr>
                                        <p:cTn id="58" dur="1" fill="hold">
                                          <p:stCondLst>
                                            <p:cond delay="0"/>
                                          </p:stCondLst>
                                        </p:cTn>
                                        <p:tgtEl>
                                          <p:spTgt spid="2053"/>
                                        </p:tgtEl>
                                        <p:attrNameLst>
                                          <p:attrName>style.visibility</p:attrName>
                                        </p:attrNameLst>
                                      </p:cBhvr>
                                      <p:to>
                                        <p:strVal val="visible"/>
                                      </p:to>
                                    </p:set>
                                    <p:animEffect transition="in" filter="barn(inVertical)">
                                      <p:cBhvr>
                                        <p:cTn id="59" dur="500"/>
                                        <p:tgtEl>
                                          <p:spTgt spid="2053"/>
                                        </p:tgtEl>
                                      </p:cBhvr>
                                    </p:animEffect>
                                  </p:childTnLst>
                                </p:cTn>
                              </p:par>
                              <p:par>
                                <p:cTn id="60" presetID="16" presetClass="entr" presetSubtype="21" fill="hold" nodeType="withEffect">
                                  <p:stCondLst>
                                    <p:cond delay="0"/>
                                  </p:stCondLst>
                                  <p:childTnLst>
                                    <p:set>
                                      <p:cBhvr>
                                        <p:cTn id="61" dur="1" fill="hold">
                                          <p:stCondLst>
                                            <p:cond delay="0"/>
                                          </p:stCondLst>
                                        </p:cTn>
                                        <p:tgtEl>
                                          <p:spTgt spid="2052"/>
                                        </p:tgtEl>
                                        <p:attrNameLst>
                                          <p:attrName>style.visibility</p:attrName>
                                        </p:attrNameLst>
                                      </p:cBhvr>
                                      <p:to>
                                        <p:strVal val="visible"/>
                                      </p:to>
                                    </p:set>
                                    <p:animEffect transition="in" filter="barn(inVertical)">
                                      <p:cBhvr>
                                        <p:cTn id="62" dur="500"/>
                                        <p:tgtEl>
                                          <p:spTgt spid="2052"/>
                                        </p:tgtEl>
                                      </p:cBhvr>
                                    </p:animEffect>
                                  </p:childTnLst>
                                </p:cTn>
                              </p:par>
                              <p:par>
                                <p:cTn id="63" presetID="16" presetClass="entr" presetSubtype="21" fill="hold" nodeType="withEffect">
                                  <p:stCondLst>
                                    <p:cond delay="0"/>
                                  </p:stCondLst>
                                  <p:childTnLst>
                                    <p:set>
                                      <p:cBhvr>
                                        <p:cTn id="64" dur="1" fill="hold">
                                          <p:stCondLst>
                                            <p:cond delay="0"/>
                                          </p:stCondLst>
                                        </p:cTn>
                                        <p:tgtEl>
                                          <p:spTgt spid="2051"/>
                                        </p:tgtEl>
                                        <p:attrNameLst>
                                          <p:attrName>style.visibility</p:attrName>
                                        </p:attrNameLst>
                                      </p:cBhvr>
                                      <p:to>
                                        <p:strVal val="visible"/>
                                      </p:to>
                                    </p:set>
                                    <p:animEffect transition="in" filter="barn(inVertical)">
                                      <p:cBhvr>
                                        <p:cTn id="6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4" grpId="0"/>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660186"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注意事项</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9"/>
          <p:cNvSpPr txBox="1">
            <a:spLocks noChangeArrowheads="1"/>
          </p:cNvSpPr>
          <p:nvPr/>
        </p:nvSpPr>
        <p:spPr bwMode="auto">
          <a:xfrm flipH="1">
            <a:off x="827584" y="2139702"/>
            <a:ext cx="1422784" cy="12003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注  意</a:t>
            </a:r>
            <a:endParaRPr lang="en-US" altLang="zh-CN" sz="3600" kern="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defTabSz="685800">
              <a:defRPr/>
            </a:pPr>
            <a:r>
              <a:rPr lang="zh-CN" altLang="en-US" sz="3600" kern="0" dirty="0" smtClean="0">
                <a:solidFill>
                  <a:schemeClr val="tx1">
                    <a:lumMod val="75000"/>
                    <a:lumOff val="25000"/>
                  </a:schemeClr>
                </a:solidFill>
                <a:latin typeface="微软雅黑" panose="020B0503020204020204" pitchFamily="34" charset="-122"/>
                <a:ea typeface="微软雅黑" panose="020B0503020204020204" pitchFamily="34" charset="-122"/>
              </a:rPr>
              <a:t>事  项</a:t>
            </a:r>
            <a:endParaRPr lang="en-US" altLang="ko-KR" sz="3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任意多边形 26"/>
          <p:cNvSpPr/>
          <p:nvPr/>
        </p:nvSpPr>
        <p:spPr>
          <a:xfrm>
            <a:off x="827584" y="1851670"/>
            <a:ext cx="1584176" cy="460605"/>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34"/>
          <p:cNvSpPr/>
          <p:nvPr/>
        </p:nvSpPr>
        <p:spPr>
          <a:xfrm>
            <a:off x="539552" y="2108638"/>
            <a:ext cx="1622235" cy="1347147"/>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6" name="Line 43"/>
          <p:cNvSpPr>
            <a:spLocks noChangeShapeType="1"/>
          </p:cNvSpPr>
          <p:nvPr/>
        </p:nvSpPr>
        <p:spPr bwMode="auto">
          <a:xfrm rot="5400000">
            <a:off x="5738216" y="-1316683"/>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17" name="Line 43"/>
          <p:cNvSpPr>
            <a:spLocks noChangeShapeType="1"/>
          </p:cNvSpPr>
          <p:nvPr/>
        </p:nvSpPr>
        <p:spPr bwMode="auto">
          <a:xfrm rot="5400000">
            <a:off x="5724127" y="123477"/>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2" name="TextBox 1"/>
          <p:cNvSpPr txBox="1"/>
          <p:nvPr/>
        </p:nvSpPr>
        <p:spPr>
          <a:xfrm>
            <a:off x="2915816" y="2213451"/>
            <a:ext cx="5616624" cy="584775"/>
          </a:xfrm>
          <a:prstGeom prst="rect">
            <a:avLst/>
          </a:prstGeom>
          <a:noFill/>
        </p:spPr>
        <p:txBody>
          <a:bodyPr wrap="square" rtlCol="0">
            <a:spAutoFit/>
          </a:bodyPr>
          <a:lstStyle/>
          <a:p>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注册信息修改、绑定手机号码修改、用户密码修改、邮件地址修改，都需要通过手机验证码。</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915816" y="1122298"/>
            <a:ext cx="5616624"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密码找回有两种方式，</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密保</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问题和手机验证码。</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Line 43"/>
          <p:cNvSpPr>
            <a:spLocks noChangeShapeType="1"/>
          </p:cNvSpPr>
          <p:nvPr/>
        </p:nvSpPr>
        <p:spPr bwMode="auto">
          <a:xfrm rot="5400000">
            <a:off x="5731647" y="1347613"/>
            <a:ext cx="2" cy="5616624"/>
          </a:xfrm>
          <a:prstGeom prst="line">
            <a:avLst/>
          </a:prstGeom>
          <a:noFill/>
          <a:ln w="28575">
            <a:solidFill>
              <a:schemeClr val="bg1">
                <a:lumMod val="50000"/>
              </a:schemeClr>
            </a:solidFill>
            <a:prstDash val="lgDash"/>
            <a:round/>
            <a:tailEnd type="non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sz="1600" kern="0" dirty="0">
              <a:solidFill>
                <a:sysClr val="windowText" lastClr="000000"/>
              </a:solidFill>
              <a:ea typeface="微软雅黑" panose="020B0503020204020204" pitchFamily="34" charset="-122"/>
            </a:endParaRPr>
          </a:p>
        </p:txBody>
      </p:sp>
      <p:sp>
        <p:nvSpPr>
          <p:cNvPr id="24" name="TextBox 23"/>
          <p:cNvSpPr txBox="1"/>
          <p:nvPr/>
        </p:nvSpPr>
        <p:spPr>
          <a:xfrm>
            <a:off x="2915816" y="3507854"/>
            <a:ext cx="5630713" cy="584775"/>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重要通知、政策制度，不可选择考区，地方公告、问题解答、考区信息</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可选择</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考区，看各个地方的信息</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anim calcmode="lin" valueType="num">
                                      <p:cBhvr>
                                        <p:cTn id="9" dur="350" fill="hold"/>
                                        <p:tgtEl>
                                          <p:spTgt spid="7"/>
                                        </p:tgtEl>
                                        <p:attrNameLst>
                                          <p:attrName>style.rotation</p:attrName>
                                        </p:attrNameLst>
                                      </p:cBhvr>
                                      <p:tavLst>
                                        <p:tav tm="0">
                                          <p:val>
                                            <p:fltVal val="360"/>
                                          </p:val>
                                        </p:tav>
                                        <p:tav tm="100000">
                                          <p:val>
                                            <p:fltVal val="0"/>
                                          </p:val>
                                        </p:tav>
                                      </p:tavLst>
                                    </p:anim>
                                    <p:animEffect transition="in" filter="fade">
                                      <p:cBhvr>
                                        <p:cTn id="10" dur="350"/>
                                        <p:tgtEl>
                                          <p:spTgt spid="7"/>
                                        </p:tgtEl>
                                      </p:cBhvr>
                                    </p:animEffect>
                                  </p:childTnLst>
                                </p:cTn>
                              </p:par>
                              <p:par>
                                <p:cTn id="11" presetID="23" presetClass="entr" presetSubtype="32" fill="hold" grpId="0" nodeType="withEffect">
                                  <p:stCondLst>
                                    <p:cond delay="350"/>
                                  </p:stCondLst>
                                  <p:childTnLst>
                                    <p:set>
                                      <p:cBhvr>
                                        <p:cTn id="12" dur="1" fill="hold">
                                          <p:stCondLst>
                                            <p:cond delay="0"/>
                                          </p:stCondLst>
                                        </p:cTn>
                                        <p:tgtEl>
                                          <p:spTgt spid="8"/>
                                        </p:tgtEl>
                                        <p:attrNameLst>
                                          <p:attrName>style.visibility</p:attrName>
                                        </p:attrNameLst>
                                      </p:cBhvr>
                                      <p:to>
                                        <p:strVal val="visible"/>
                                      </p:to>
                                    </p:set>
                                    <p:anim calcmode="lin" valueType="num">
                                      <p:cBhvr>
                                        <p:cTn id="13" dur="350" fill="hold"/>
                                        <p:tgtEl>
                                          <p:spTgt spid="8"/>
                                        </p:tgtEl>
                                        <p:attrNameLst>
                                          <p:attrName>ppt_w</p:attrName>
                                        </p:attrNameLst>
                                      </p:cBhvr>
                                      <p:tavLst>
                                        <p:tav tm="0">
                                          <p:val>
                                            <p:strVal val="4*#ppt_w"/>
                                          </p:val>
                                        </p:tav>
                                        <p:tav tm="100000">
                                          <p:val>
                                            <p:strVal val="#ppt_w"/>
                                          </p:val>
                                        </p:tav>
                                      </p:tavLst>
                                    </p:anim>
                                    <p:anim calcmode="lin" valueType="num">
                                      <p:cBhvr>
                                        <p:cTn id="14" dur="35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6" grpId="0" animBg="1"/>
      <p:bldP spid="17"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8"/>
          <p:cNvSpPr txBox="1"/>
          <p:nvPr/>
        </p:nvSpPr>
        <p:spPr>
          <a:xfrm>
            <a:off x="3032628" y="2096670"/>
            <a:ext cx="4550152" cy="984885"/>
          </a:xfrm>
          <a:prstGeom prst="rect">
            <a:avLst/>
          </a:prstGeom>
          <a:noFill/>
        </p:spPr>
        <p:txBody>
          <a:bodyPr wrap="square" lIns="0" tIns="0" rIns="0" bIns="0" rtlCol="0">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网上报名</a:t>
            </a:r>
            <a: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系统（</a:t>
            </a:r>
            <a:r>
              <a:rPr lang="zh-CN" altLang="en-US" sz="3200" b="1" dirty="0">
                <a:solidFill>
                  <a:schemeClr val="accent1"/>
                </a:solidFill>
                <a:latin typeface="微软雅黑" panose="020B0503020204020204" pitchFamily="34" charset="-122"/>
                <a:ea typeface="微软雅黑" panose="020B0503020204020204" pitchFamily="34" charset="-122"/>
                <a:cs typeface="+mn-ea"/>
                <a:sym typeface="+mn-lt"/>
              </a:rPr>
              <a:t> 移动端</a:t>
            </a:r>
            <a: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b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br>
            <a: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sz="20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面向考生</a:t>
            </a:r>
            <a:endParaRPr lang="en-GB" altLang="zh-CN"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1547664"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02</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8"/>
                                        </p:tgtEl>
                                      </p:cBhvr>
                                    </p:animEffect>
                                    <p:animScale>
                                      <p:cBhvr>
                                        <p:cTn id="15" dur="250" autoRev="1" fill="hold"/>
                                        <p:tgtEl>
                                          <p:spTgt spid="28"/>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26"/>
                                        </p:tgtEl>
                                        <p:attrNameLst>
                                          <p:attrName>style.visibility</p:attrName>
                                        </p:attrNameLst>
                                      </p:cBhvr>
                                      <p:to>
                                        <p:strVal val="visible"/>
                                      </p:to>
                                    </p:set>
                                    <p:animEffect transition="in" filter="wipe(left)">
                                      <p:cBhvr>
                                        <p:cTn id="19" dur="200"/>
                                        <p:tgtEl>
                                          <p:spTgt spid="26"/>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26"/>
                                        </p:tgtEl>
                                      </p:cBhvr>
                                      <p:to x="80000" y="100000"/>
                                    </p:animScale>
                                    <p:anim by="(#ppt_w*0.10)" calcmode="lin" valueType="num">
                                      <p:cBhvr>
                                        <p:cTn id="22" dur="50" autoRev="1" fill="hold">
                                          <p:stCondLst>
                                            <p:cond delay="0"/>
                                          </p:stCondLst>
                                        </p:cTn>
                                        <p:tgtEl>
                                          <p:spTgt spid="26"/>
                                        </p:tgtEl>
                                        <p:attrNameLst>
                                          <p:attrName>ppt_x</p:attrName>
                                        </p:attrNameLst>
                                      </p:cBhvr>
                                    </p:anim>
                                    <p:anim by="(-#ppt_w*0.10)" calcmode="lin" valueType="num">
                                      <p:cBhvr>
                                        <p:cTn id="23" dur="50" autoRev="1" fill="hold">
                                          <p:stCondLst>
                                            <p:cond delay="0"/>
                                          </p:stCondLst>
                                        </p:cTn>
                                        <p:tgtEl>
                                          <p:spTgt spid="26"/>
                                        </p:tgtEl>
                                        <p:attrNameLst>
                                          <p:attrName>ppt_y</p:attrName>
                                        </p:attrNameLst>
                                      </p:cBhvr>
                                    </p:anim>
                                    <p:animRot by="-480000">
                                      <p:cBhvr>
                                        <p:cTn id="24" dur="50" autoRev="1"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12"/>
          <p:cNvSpPr txBox="1">
            <a:spLocks noChangeArrowheads="1"/>
          </p:cNvSpPr>
          <p:nvPr/>
        </p:nvSpPr>
        <p:spPr bwMode="auto">
          <a:xfrm>
            <a:off x="831694" y="243648"/>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概况</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0" name="菱形 29"/>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5"/>
          <p:cNvGrpSpPr/>
          <p:nvPr/>
        </p:nvGrpSpPr>
        <p:grpSpPr>
          <a:xfrm>
            <a:off x="683568" y="843558"/>
            <a:ext cx="2400301" cy="3600400"/>
            <a:chOff x="3544358" y="1541478"/>
            <a:chExt cx="2400301" cy="3200400"/>
          </a:xfrm>
          <a:solidFill>
            <a:schemeClr val="accent2"/>
          </a:solidFill>
        </p:grpSpPr>
        <p:sp>
          <p:nvSpPr>
            <p:cNvPr id="18" name="Rounded Rectangle 4"/>
            <p:cNvSpPr/>
            <p:nvPr/>
          </p:nvSpPr>
          <p:spPr>
            <a:xfrm>
              <a:off x="3544359" y="1541478"/>
              <a:ext cx="2400300" cy="3200400"/>
            </a:xfrm>
            <a:prstGeom prst="roundRect">
              <a:avLst>
                <a:gd name="adj" fmla="val 4167"/>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panose="020B0503020204020204" pitchFamily="34" charset="-122"/>
                <a:cs typeface="+mn-ea"/>
                <a:sym typeface="+mn-lt"/>
              </a:endParaRPr>
            </a:p>
          </p:txBody>
        </p:sp>
        <p:sp>
          <p:nvSpPr>
            <p:cNvPr id="26" name="Freeform 138"/>
            <p:cNvSpPr>
              <a:spLocks noChangeArrowheads="1"/>
            </p:cNvSpPr>
            <p:nvPr/>
          </p:nvSpPr>
          <p:spPr bwMode="auto">
            <a:xfrm>
              <a:off x="4577978" y="2059661"/>
              <a:ext cx="333062" cy="325662"/>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ea typeface="微软雅黑" panose="020B0503020204020204" pitchFamily="34" charset="-122"/>
                <a:cs typeface="+mn-ea"/>
                <a:sym typeface="+mn-lt"/>
              </a:endParaRPr>
            </a:p>
          </p:txBody>
        </p:sp>
        <p:sp>
          <p:nvSpPr>
            <p:cNvPr id="21" name="TextBox 28"/>
            <p:cNvSpPr txBox="1"/>
            <p:nvPr/>
          </p:nvSpPr>
          <p:spPr>
            <a:xfrm>
              <a:off x="3544358" y="1559250"/>
              <a:ext cx="2400300" cy="269897"/>
            </a:xfrm>
            <a:prstGeom prst="rect">
              <a:avLst/>
            </a:prstGeom>
            <a:grpFill/>
          </p:spPr>
          <p:txBody>
            <a:bodyPr wrap="square" lIns="36000" rIns="36000" rtlCol="0">
              <a:spAutoFit/>
            </a:bodyPr>
            <a:lstStyle/>
            <a:p>
              <a:pPr algn="ct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3" name="Rounded Rectangle 39"/>
            <p:cNvSpPr/>
            <p:nvPr/>
          </p:nvSpPr>
          <p:spPr>
            <a:xfrm>
              <a:off x="3943121" y="4196690"/>
              <a:ext cx="1602773" cy="356315"/>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65000"/>
                      <a:lumOff val="35000"/>
                    </a:schemeClr>
                  </a:solidFill>
                  <a:ea typeface="微软雅黑" panose="020B0503020204020204" pitchFamily="34" charset="-122"/>
                  <a:cs typeface="+mn-ea"/>
                  <a:sym typeface="+mn-lt"/>
                </a:rPr>
                <a:t>网</a:t>
              </a:r>
              <a:r>
                <a:rPr lang="zh-CN" altLang="en-US" sz="1600" dirty="0" smtClean="0">
                  <a:solidFill>
                    <a:schemeClr val="tx1">
                      <a:lumMod val="65000"/>
                      <a:lumOff val="35000"/>
                    </a:schemeClr>
                  </a:solidFill>
                  <a:ea typeface="微软雅黑" panose="020B0503020204020204" pitchFamily="34" charset="-122"/>
                  <a:cs typeface="+mn-ea"/>
                  <a:sym typeface="+mn-lt"/>
                </a:rPr>
                <a:t>报前台</a:t>
              </a:r>
              <a:endParaRPr lang="en-US" sz="1600" dirty="0">
                <a:solidFill>
                  <a:schemeClr val="tx1">
                    <a:lumMod val="65000"/>
                    <a:lumOff val="35000"/>
                  </a:schemeClr>
                </a:solidFill>
                <a:ea typeface="微软雅黑" panose="020B0503020204020204" pitchFamily="34" charset="-122"/>
                <a:cs typeface="+mn-ea"/>
                <a:sym typeface="+mn-lt"/>
              </a:endParaRPr>
            </a:p>
          </p:txBody>
        </p:sp>
      </p:grpSp>
      <p:grpSp>
        <p:nvGrpSpPr>
          <p:cNvPr id="27" name="Group 7"/>
          <p:cNvGrpSpPr/>
          <p:nvPr/>
        </p:nvGrpSpPr>
        <p:grpSpPr>
          <a:xfrm>
            <a:off x="3388140" y="843558"/>
            <a:ext cx="2400300" cy="3600400"/>
            <a:chOff x="6248930" y="1541478"/>
            <a:chExt cx="2400300" cy="3200400"/>
          </a:xfrm>
          <a:solidFill>
            <a:schemeClr val="accent2"/>
          </a:solidFill>
        </p:grpSpPr>
        <p:sp>
          <p:nvSpPr>
            <p:cNvPr id="28" name="Rounded Rectangle 32"/>
            <p:cNvSpPr/>
            <p:nvPr/>
          </p:nvSpPr>
          <p:spPr>
            <a:xfrm>
              <a:off x="6248930" y="1541478"/>
              <a:ext cx="2400300" cy="3200400"/>
            </a:xfrm>
            <a:prstGeom prst="roundRect">
              <a:avLst>
                <a:gd name="adj" fmla="val 4167"/>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panose="020B0503020204020204" pitchFamily="34" charset="-122"/>
                <a:cs typeface="+mn-ea"/>
                <a:sym typeface="+mn-lt"/>
              </a:endParaRPr>
            </a:p>
          </p:txBody>
        </p:sp>
        <p:sp>
          <p:nvSpPr>
            <p:cNvPr id="50" name="Freeform 98"/>
            <p:cNvSpPr>
              <a:spLocks noChangeArrowheads="1"/>
            </p:cNvSpPr>
            <p:nvPr/>
          </p:nvSpPr>
          <p:spPr bwMode="auto">
            <a:xfrm>
              <a:off x="7294848" y="2054727"/>
              <a:ext cx="273853" cy="335530"/>
            </a:xfrm>
            <a:custGeom>
              <a:avLst/>
              <a:gdLst>
                <a:gd name="T0" fmla="*/ 165736 w 488"/>
                <a:gd name="T1" fmla="*/ 215541 h 601"/>
                <a:gd name="T2" fmla="*/ 165736 w 488"/>
                <a:gd name="T3" fmla="*/ 215541 h 601"/>
                <a:gd name="T4" fmla="*/ 10110 w 488"/>
                <a:gd name="T5" fmla="*/ 215541 h 601"/>
                <a:gd name="T6" fmla="*/ 0 w 488"/>
                <a:gd name="T7" fmla="*/ 205482 h 601"/>
                <a:gd name="T8" fmla="*/ 0 w 488"/>
                <a:gd name="T9" fmla="*/ 116751 h 601"/>
                <a:gd name="T10" fmla="*/ 10110 w 488"/>
                <a:gd name="T11" fmla="*/ 106333 h 601"/>
                <a:gd name="T12" fmla="*/ 25276 w 488"/>
                <a:gd name="T13" fmla="*/ 106333 h 601"/>
                <a:gd name="T14" fmla="*/ 25276 w 488"/>
                <a:gd name="T15" fmla="*/ 60711 h 601"/>
                <a:gd name="T16" fmla="*/ 86659 w 488"/>
                <a:gd name="T17" fmla="*/ 0 h 601"/>
                <a:gd name="T18" fmla="*/ 147682 w 488"/>
                <a:gd name="T19" fmla="*/ 60711 h 601"/>
                <a:gd name="T20" fmla="*/ 147682 w 488"/>
                <a:gd name="T21" fmla="*/ 106333 h 601"/>
                <a:gd name="T22" fmla="*/ 165736 w 488"/>
                <a:gd name="T23" fmla="*/ 106333 h 601"/>
                <a:gd name="T24" fmla="*/ 175846 w 488"/>
                <a:gd name="T25" fmla="*/ 116751 h 601"/>
                <a:gd name="T26" fmla="*/ 175846 w 488"/>
                <a:gd name="T27" fmla="*/ 205482 h 601"/>
                <a:gd name="T28" fmla="*/ 165736 w 488"/>
                <a:gd name="T29" fmla="*/ 215541 h 601"/>
                <a:gd name="T30" fmla="*/ 76549 w 488"/>
                <a:gd name="T31" fmla="*/ 164889 h 601"/>
                <a:gd name="T32" fmla="*/ 76549 w 488"/>
                <a:gd name="T33" fmla="*/ 164889 h 601"/>
                <a:gd name="T34" fmla="*/ 76549 w 488"/>
                <a:gd name="T35" fmla="*/ 185365 h 601"/>
                <a:gd name="T36" fmla="*/ 86659 w 488"/>
                <a:gd name="T37" fmla="*/ 195424 h 601"/>
                <a:gd name="T38" fmla="*/ 96769 w 488"/>
                <a:gd name="T39" fmla="*/ 185365 h 601"/>
                <a:gd name="T40" fmla="*/ 96769 w 488"/>
                <a:gd name="T41" fmla="*/ 164889 h 601"/>
                <a:gd name="T42" fmla="*/ 106880 w 488"/>
                <a:gd name="T43" fmla="*/ 147286 h 601"/>
                <a:gd name="T44" fmla="*/ 86659 w 488"/>
                <a:gd name="T45" fmla="*/ 126810 h 601"/>
                <a:gd name="T46" fmla="*/ 66078 w 488"/>
                <a:gd name="T47" fmla="*/ 147286 h 601"/>
                <a:gd name="T48" fmla="*/ 76549 w 488"/>
                <a:gd name="T49" fmla="*/ 164889 h 601"/>
                <a:gd name="T50" fmla="*/ 127461 w 488"/>
                <a:gd name="T51" fmla="*/ 60711 h 601"/>
                <a:gd name="T52" fmla="*/ 127461 w 488"/>
                <a:gd name="T53" fmla="*/ 60711 h 601"/>
                <a:gd name="T54" fmla="*/ 86659 w 488"/>
                <a:gd name="T55" fmla="*/ 20117 h 601"/>
                <a:gd name="T56" fmla="*/ 45857 w 488"/>
                <a:gd name="T57" fmla="*/ 60711 h 601"/>
                <a:gd name="T58" fmla="*/ 45857 w 488"/>
                <a:gd name="T59" fmla="*/ 106333 h 601"/>
                <a:gd name="T60" fmla="*/ 127461 w 488"/>
                <a:gd name="T61" fmla="*/ 106333 h 601"/>
                <a:gd name="T62" fmla="*/ 127461 w 488"/>
                <a:gd name="T63" fmla="*/ 60711 h 6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12" y="459"/>
                  </a:moveTo>
                  <a:lnTo>
                    <a:pt x="212" y="459"/>
                  </a:ln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ubicBezTo>
                    <a:pt x="212" y="353"/>
                    <a:pt x="183" y="381"/>
                    <a:pt x="183" y="410"/>
                  </a:cubicBezTo>
                  <a:cubicBezTo>
                    <a:pt x="183" y="431"/>
                    <a:pt x="198" y="452"/>
                    <a:pt x="212" y="459"/>
                  </a:cubicBezTo>
                  <a:close/>
                  <a:moveTo>
                    <a:pt x="353" y="169"/>
                  </a:moveTo>
                  <a:lnTo>
                    <a:pt x="353" y="169"/>
                  </a:lnTo>
                  <a:cubicBezTo>
                    <a:pt x="353" y="106"/>
                    <a:pt x="304" y="56"/>
                    <a:pt x="240" y="56"/>
                  </a:cubicBezTo>
                  <a:cubicBezTo>
                    <a:pt x="176" y="56"/>
                    <a:pt x="127" y="106"/>
                    <a:pt x="127" y="169"/>
                  </a:cubicBezTo>
                  <a:cubicBezTo>
                    <a:pt x="127" y="296"/>
                    <a:pt x="127" y="296"/>
                    <a:pt x="127" y="296"/>
                  </a:cubicBezTo>
                  <a:cubicBezTo>
                    <a:pt x="353" y="296"/>
                    <a:pt x="353" y="296"/>
                    <a:pt x="353" y="296"/>
                  </a:cubicBezTo>
                  <a:lnTo>
                    <a:pt x="353" y="16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ea typeface="微软雅黑" panose="020B0503020204020204" pitchFamily="34" charset="-122"/>
                <a:cs typeface="+mn-ea"/>
                <a:sym typeface="+mn-lt"/>
              </a:endParaRPr>
            </a:p>
          </p:txBody>
        </p:sp>
        <p:sp>
          <p:nvSpPr>
            <p:cNvPr id="36" name="TextBox 29"/>
            <p:cNvSpPr txBox="1"/>
            <p:nvPr/>
          </p:nvSpPr>
          <p:spPr>
            <a:xfrm>
              <a:off x="6352670" y="1925526"/>
              <a:ext cx="2160240" cy="2298097"/>
            </a:xfrm>
            <a:prstGeom prst="rect">
              <a:avLst/>
            </a:prstGeom>
            <a:grpFill/>
          </p:spPr>
          <p:txBody>
            <a:bodyPr wrap="square" lIns="36000" rIns="36000" rtlCol="0">
              <a:spAutoFit/>
            </a:bodyPr>
            <a:lstStyle/>
            <a:p>
              <a:pPr>
                <a:lnSpc>
                  <a:spcPct val="150000"/>
                </a:lnSpc>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报名工作开始前，各级地方注协需要进行报名初始化。</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报名期间，各级注协进行非常规资格审核（学历或职称没通过）、照片审核等操作（涉及功能：资格审核、照片审核）、对账等操作</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1" name="Group 12"/>
          <p:cNvGrpSpPr/>
          <p:nvPr/>
        </p:nvGrpSpPr>
        <p:grpSpPr>
          <a:xfrm>
            <a:off x="6060132" y="843558"/>
            <a:ext cx="2400300" cy="3600400"/>
            <a:chOff x="8953500" y="1541478"/>
            <a:chExt cx="2400300" cy="3200400"/>
          </a:xfrm>
          <a:solidFill>
            <a:schemeClr val="accent2"/>
          </a:solidFill>
        </p:grpSpPr>
        <p:sp>
          <p:nvSpPr>
            <p:cNvPr id="52" name="Rounded Rectangle 6"/>
            <p:cNvSpPr/>
            <p:nvPr/>
          </p:nvSpPr>
          <p:spPr>
            <a:xfrm>
              <a:off x="8953500" y="1541478"/>
              <a:ext cx="2400300" cy="3200400"/>
            </a:xfrm>
            <a:prstGeom prst="roundRect">
              <a:avLst>
                <a:gd name="adj" fmla="val 4167"/>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panose="020B0503020204020204" pitchFamily="34" charset="-122"/>
                <a:cs typeface="+mn-ea"/>
                <a:sym typeface="+mn-lt"/>
              </a:endParaRPr>
            </a:p>
          </p:txBody>
        </p:sp>
        <p:sp>
          <p:nvSpPr>
            <p:cNvPr id="55" name="TextBox 30"/>
            <p:cNvSpPr txBox="1"/>
            <p:nvPr/>
          </p:nvSpPr>
          <p:spPr>
            <a:xfrm>
              <a:off x="9160982" y="2181558"/>
              <a:ext cx="1944216" cy="1559423"/>
            </a:xfrm>
            <a:prstGeom prst="rect">
              <a:avLst/>
            </a:prstGeom>
            <a:grpFill/>
          </p:spPr>
          <p:txBody>
            <a:bodyPr wrap="square" lIns="36000" rIns="36000" rtlCol="0">
              <a:spAutoFit/>
            </a:bodyPr>
            <a:lstStyle/>
            <a:p>
              <a:pPr>
                <a:lnSpc>
                  <a:spcPct val="150000"/>
                </a:lnSpc>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日常考务工作的管理平台。</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2</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报名管理、考场管理、成绩管理、免试管理、成绩复核、违规管理、合格管理、权限管理等。</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61" name="Rounded Rectangle 39"/>
          <p:cNvSpPr/>
          <p:nvPr/>
        </p:nvSpPr>
        <p:spPr>
          <a:xfrm>
            <a:off x="3761315" y="3795886"/>
            <a:ext cx="1602773" cy="444502"/>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65000"/>
                    <a:lumOff val="35000"/>
                  </a:schemeClr>
                </a:solidFill>
                <a:ea typeface="微软雅黑" panose="020B0503020204020204" pitchFamily="34" charset="-122"/>
                <a:cs typeface="+mn-ea"/>
                <a:sym typeface="+mn-lt"/>
              </a:rPr>
              <a:t>网</a:t>
            </a:r>
            <a:r>
              <a:rPr lang="zh-CN" altLang="en-US" sz="1600" dirty="0" smtClean="0">
                <a:solidFill>
                  <a:schemeClr val="tx1">
                    <a:lumMod val="65000"/>
                    <a:lumOff val="35000"/>
                  </a:schemeClr>
                </a:solidFill>
                <a:ea typeface="微软雅黑" panose="020B0503020204020204" pitchFamily="34" charset="-122"/>
                <a:cs typeface="+mn-ea"/>
                <a:sym typeface="+mn-lt"/>
              </a:rPr>
              <a:t>报后台</a:t>
            </a:r>
            <a:endParaRPr lang="en-US" sz="1600" dirty="0">
              <a:solidFill>
                <a:schemeClr val="tx1">
                  <a:lumMod val="65000"/>
                  <a:lumOff val="35000"/>
                </a:schemeClr>
              </a:solidFill>
              <a:ea typeface="微软雅黑" panose="020B0503020204020204" pitchFamily="34" charset="-122"/>
              <a:cs typeface="+mn-ea"/>
              <a:sym typeface="+mn-lt"/>
            </a:endParaRPr>
          </a:p>
        </p:txBody>
      </p:sp>
      <p:sp>
        <p:nvSpPr>
          <p:cNvPr id="62" name="Rounded Rectangle 39"/>
          <p:cNvSpPr/>
          <p:nvPr/>
        </p:nvSpPr>
        <p:spPr>
          <a:xfrm>
            <a:off x="6425611" y="3795886"/>
            <a:ext cx="1602773" cy="444502"/>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lumMod val="65000"/>
                    <a:lumOff val="35000"/>
                  </a:schemeClr>
                </a:solidFill>
                <a:ea typeface="微软雅黑" panose="020B0503020204020204" pitchFamily="34" charset="-122"/>
                <a:cs typeface="+mn-ea"/>
                <a:sym typeface="+mn-lt"/>
              </a:rPr>
              <a:t>考务管理</a:t>
            </a:r>
            <a:endParaRPr lang="en-US" sz="1600" dirty="0">
              <a:solidFill>
                <a:schemeClr val="tx1">
                  <a:lumMod val="65000"/>
                  <a:lumOff val="35000"/>
                </a:schemeClr>
              </a:solidFill>
              <a:ea typeface="微软雅黑" panose="020B0503020204020204" pitchFamily="34" charset="-122"/>
              <a:cs typeface="+mn-ea"/>
              <a:sym typeface="+mn-lt"/>
            </a:endParaRPr>
          </a:p>
        </p:txBody>
      </p:sp>
      <p:sp>
        <p:nvSpPr>
          <p:cNvPr id="2" name="矩形 1"/>
          <p:cNvSpPr/>
          <p:nvPr/>
        </p:nvSpPr>
        <p:spPr>
          <a:xfrm>
            <a:off x="809688" y="987574"/>
            <a:ext cx="2148058" cy="2677656"/>
          </a:xfrm>
          <a:prstGeom prst="rect">
            <a:avLst/>
          </a:prstGeom>
        </p:spPr>
        <p:txBody>
          <a:bodyPr wrap="square">
            <a:spAutoFit/>
          </a:bodyPr>
          <a:lstStyle/>
          <a:p>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报名期间填写报名信息，照片上传，学历认证，网上交费，状态查询等。</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ct val="0"/>
              </a:spcBef>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报名结束</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后应届生</a:t>
            </a: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毕业</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学历认证状态查询</a:t>
            </a: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，下载准考证。 </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ct val="0"/>
              </a:spcBef>
              <a:buClrTx/>
              <a:buSzTx/>
              <a:buNone/>
            </a:pP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ct val="0"/>
              </a:spcBef>
              <a:buClrTx/>
              <a:buSzTx/>
              <a:buNone/>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考试结束后</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当年、最近五年成绩查询（含复核通过和免试合格）</a:t>
            </a:r>
            <a:r>
              <a:rPr lang="zh-CN"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申请成绩复核、查询复核结果。</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ct val="0"/>
              </a:spcBef>
            </a:pP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ct val="0"/>
              </a:spcBef>
            </a:pP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日常可查询考试信息公告、密码找回等</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1000"/>
                                        <p:tgtEl>
                                          <p:spTgt spid="61"/>
                                        </p:tgtEl>
                                      </p:cBhvr>
                                    </p:animEffect>
                                    <p:anim calcmode="lin" valueType="num">
                                      <p:cBhvr>
                                        <p:cTn id="23" dur="1000" fill="hold"/>
                                        <p:tgtEl>
                                          <p:spTgt spid="61"/>
                                        </p:tgtEl>
                                        <p:attrNameLst>
                                          <p:attrName>ppt_x</p:attrName>
                                        </p:attrNameLst>
                                      </p:cBhvr>
                                      <p:tavLst>
                                        <p:tav tm="0">
                                          <p:val>
                                            <p:strVal val="#ppt_x"/>
                                          </p:val>
                                        </p:tav>
                                        <p:tav tm="100000">
                                          <p:val>
                                            <p:strVal val="#ppt_x"/>
                                          </p:val>
                                        </p:tav>
                                      </p:tavLst>
                                    </p:anim>
                                    <p:anim calcmode="lin" valueType="num">
                                      <p:cBhvr>
                                        <p:cTn id="24" dur="1000" fill="hold"/>
                                        <p:tgtEl>
                                          <p:spTgt spid="6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0"/>
                                        <p:tgtEl>
                                          <p:spTgt spid="62"/>
                                        </p:tgtEl>
                                      </p:cBhvr>
                                    </p:animEffect>
                                    <p:anim calcmode="lin" valueType="num">
                                      <p:cBhvr>
                                        <p:cTn id="28" dur="1000" fill="hold"/>
                                        <p:tgtEl>
                                          <p:spTgt spid="62"/>
                                        </p:tgtEl>
                                        <p:attrNameLst>
                                          <p:attrName>ppt_x</p:attrName>
                                        </p:attrNameLst>
                                      </p:cBhvr>
                                      <p:tavLst>
                                        <p:tav tm="0">
                                          <p:val>
                                            <p:strVal val="#ppt_x"/>
                                          </p:val>
                                        </p:tav>
                                        <p:tav tm="100000">
                                          <p:val>
                                            <p:strVal val="#ppt_x"/>
                                          </p:val>
                                        </p:tav>
                                      </p:tavLst>
                                    </p:anim>
                                    <p:anim calcmode="lin" valueType="num">
                                      <p:cBhvr>
                                        <p:cTn id="29" dur="1000" fill="hold"/>
                                        <p:tgtEl>
                                          <p:spTgt spid="6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于帅\Desktop\Screenshot_20180304-175548.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65666" y="699542"/>
            <a:ext cx="2286254" cy="4064451"/>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12"/>
          <p:cNvSpPr txBox="1">
            <a:spLocks noChangeArrowheads="1"/>
          </p:cNvSpPr>
          <p:nvPr/>
        </p:nvSpPr>
        <p:spPr bwMode="auto">
          <a:xfrm>
            <a:off x="831694" y="243648"/>
            <a:ext cx="525247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系统（移动端）</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首页、注册页面截图</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 name="菱形 3"/>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9206" y="699541"/>
            <a:ext cx="2273114" cy="406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2"/>
          <p:cNvSpPr txBox="1">
            <a:spLocks noChangeArrowheads="1"/>
          </p:cNvSpPr>
          <p:nvPr/>
        </p:nvSpPr>
        <p:spPr bwMode="auto">
          <a:xfrm>
            <a:off x="831694" y="243648"/>
            <a:ext cx="5252474"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系统（移动端）</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登录后页面、选择阶段页面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 name="菱形 3"/>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91680" y="699541"/>
            <a:ext cx="2299393" cy="406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99541"/>
            <a:ext cx="2304743" cy="406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2"/>
          <p:cNvSpPr txBox="1">
            <a:spLocks noChangeArrowheads="1"/>
          </p:cNvSpPr>
          <p:nvPr/>
        </p:nvSpPr>
        <p:spPr bwMode="auto">
          <a:xfrm>
            <a:off x="831694" y="243648"/>
            <a:ext cx="6044562"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系统（移动端）</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选择考区页面、填报信息页面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 name="菱形 3"/>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75657" y="699541"/>
            <a:ext cx="2298818" cy="406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699542"/>
            <a:ext cx="2288167" cy="406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2"/>
          <p:cNvSpPr txBox="1">
            <a:spLocks noChangeArrowheads="1"/>
          </p:cNvSpPr>
          <p:nvPr/>
        </p:nvSpPr>
        <p:spPr bwMode="auto">
          <a:xfrm>
            <a:off x="831694" y="243648"/>
            <a:ext cx="6044562"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系统（移动端）</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选择</a:t>
            </a:r>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科目</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页面、上传照片页面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 name="菱形 3"/>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63688" y="699543"/>
            <a:ext cx="2298062" cy="406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699542"/>
            <a:ext cx="2263359" cy="406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2"/>
          <p:cNvSpPr txBox="1">
            <a:spLocks noChangeArrowheads="1"/>
          </p:cNvSpPr>
          <p:nvPr/>
        </p:nvSpPr>
        <p:spPr bwMode="auto">
          <a:xfrm>
            <a:off x="831694" y="243648"/>
            <a:ext cx="6044562"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系统（移动端）</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上传照片提示页面、确认页面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 name="菱形 3"/>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63689" y="699543"/>
            <a:ext cx="2311244" cy="406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6740" y="699543"/>
            <a:ext cx="2295580" cy="406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2"/>
          <p:cNvSpPr txBox="1">
            <a:spLocks noChangeArrowheads="1"/>
          </p:cNvSpPr>
          <p:nvPr/>
        </p:nvSpPr>
        <p:spPr bwMode="auto">
          <a:xfrm>
            <a:off x="831694" y="243648"/>
            <a:ext cx="6044562"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系统（移动端）</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学历认证页面、完成信息填写页面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 name="菱形 3"/>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47664" y="771550"/>
            <a:ext cx="2250051" cy="399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771550"/>
            <a:ext cx="2273195" cy="402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2"/>
          <p:cNvSpPr txBox="1">
            <a:spLocks noChangeArrowheads="1"/>
          </p:cNvSpPr>
          <p:nvPr/>
        </p:nvSpPr>
        <p:spPr bwMode="auto">
          <a:xfrm>
            <a:off x="831694" y="243648"/>
            <a:ext cx="6044562"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系统（移动端）</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网上支付页面</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 name="菱形 3"/>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19672" y="797050"/>
            <a:ext cx="2275303" cy="399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797050"/>
            <a:ext cx="2261782" cy="399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00\1857d530f802def.jpg"/>
          <p:cNvPicPr>
            <a:picLocks noChangeAspect="1" noChangeArrowheads="1"/>
          </p:cNvPicPr>
          <p:nvPr/>
        </p:nvPicPr>
        <p:blipFill>
          <a:blip r:embed="rId1" cstate="print"/>
          <a:srcRect/>
          <a:stretch>
            <a:fillRect/>
          </a:stretch>
        </p:blipFill>
        <p:spPr bwMode="auto">
          <a:xfrm>
            <a:off x="3707904" y="195486"/>
            <a:ext cx="5399161" cy="4809406"/>
          </a:xfrm>
          <a:prstGeom prst="rect">
            <a:avLst/>
          </a:prstGeom>
          <a:noFill/>
        </p:spPr>
      </p:pic>
      <p:sp>
        <p:nvSpPr>
          <p:cNvPr id="21" name="矩形 259"/>
          <p:cNvSpPr>
            <a:spLocks noChangeArrowheads="1"/>
          </p:cNvSpPr>
          <p:nvPr/>
        </p:nvSpPr>
        <p:spPr bwMode="auto">
          <a:xfrm>
            <a:off x="467544" y="3075806"/>
            <a:ext cx="36004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3600" b="1" dirty="0" smtClean="0">
                <a:solidFill>
                  <a:schemeClr val="tx1">
                    <a:lumMod val="75000"/>
                    <a:lumOff val="25000"/>
                  </a:schemeClr>
                </a:solidFill>
                <a:latin typeface="Arial" panose="020B0604020202020204" pitchFamily="34" charset="0"/>
                <a:cs typeface="Arial" panose="020B0604020202020204" pitchFamily="34" charset="0"/>
              </a:rPr>
              <a:t>谢谢您的观看！</a:t>
            </a:r>
            <a:endParaRPr lang="en-US" altLang="zh-CN"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829492" y="1340063"/>
            <a:ext cx="2664296"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smtClean="0">
                <a:solidFill>
                  <a:schemeClr val="accent1"/>
                </a:solidFill>
                <a:cs typeface="Arial" panose="020B0604020202020204" pitchFamily="34" charset="0"/>
              </a:rPr>
              <a:t>2019</a:t>
            </a:r>
            <a:endParaRPr lang="en-US" altLang="zh-CN" sz="6600" b="1" dirty="0">
              <a:solidFill>
                <a:schemeClr val="accent1"/>
              </a:solidFill>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1+#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anim calcmode="lin" valueType="num">
                                      <p:cBhvr>
                                        <p:cTn id="1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2"/>
                                        </p:tgtEl>
                                      </p:cBhvr>
                                    </p:animEffect>
                                  </p:childTnLst>
                                </p:cTn>
                              </p:par>
                              <p:par>
                                <p:cTn id="16" presetID="26" presetClass="emph" presetSubtype="0" fill="hold" grpId="1" nodeType="withEffect">
                                  <p:stCondLst>
                                    <p:cond delay="0"/>
                                  </p:stCondLst>
                                  <p:iterate type="lt">
                                    <p:tmPct val="0"/>
                                  </p:iterate>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1"/>
                                        </p:tgtEl>
                                        <p:attrNameLst>
                                          <p:attrName>ppt_y</p:attrName>
                                        </p:attrNameLst>
                                      </p:cBhvr>
                                      <p:tavLst>
                                        <p:tav tm="0">
                                          <p:val>
                                            <p:strVal val="#ppt_y"/>
                                          </p:val>
                                        </p:tav>
                                        <p:tav tm="100000">
                                          <p:val>
                                            <p:strVal val="#ppt_y"/>
                                          </p:val>
                                        </p:tav>
                                      </p:tavLst>
                                    </p:anim>
                                    <p:anim calcmode="lin" valueType="num">
                                      <p:cBhvr>
                                        <p:cTn id="2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1"/>
                                        </p:tgtEl>
                                      </p:cBhvr>
                                    </p:animEffect>
                                  </p:childTnLst>
                                </p:cTn>
                              </p:par>
                              <p:par>
                                <p:cTn id="26" presetID="26" presetClass="emph" presetSubtype="0" fill="hold" grpId="1" nodeType="withEffect">
                                  <p:stCondLst>
                                    <p:cond delay="0"/>
                                  </p:stCondLst>
                                  <p:iterate type="lt">
                                    <p:tmPct val="0"/>
                                  </p:iterate>
                                  <p:childTnLst>
                                    <p:animEffect transition="out" filter="fade">
                                      <p:cBhvr>
                                        <p:cTn id="27" dur="500" tmFilter="0, 0; .2, .5; .8, .5; 1, 0"/>
                                        <p:tgtEl>
                                          <p:spTgt spid="21"/>
                                        </p:tgtEl>
                                      </p:cBhvr>
                                    </p:animEffect>
                                    <p:animScale>
                                      <p:cBhvr>
                                        <p:cTn id="2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8"/>
          <p:cNvSpPr txBox="1"/>
          <p:nvPr/>
        </p:nvSpPr>
        <p:spPr>
          <a:xfrm>
            <a:off x="3320660" y="2096670"/>
            <a:ext cx="4478143" cy="984885"/>
          </a:xfrm>
          <a:prstGeom prst="rect">
            <a:avLst/>
          </a:prstGeom>
          <a:noFill/>
        </p:spPr>
        <p:txBody>
          <a:bodyPr wrap="square" lIns="0" tIns="0" rIns="0" bIns="0" rtlCol="0">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网上报名</a:t>
            </a:r>
            <a: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系统（</a:t>
            </a:r>
            <a:r>
              <a:rPr lang="en-US" altLang="zh-CN"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PC</a:t>
            </a:r>
            <a: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端）</a:t>
            </a:r>
            <a:b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br>
            <a: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                      </a:t>
            </a:r>
            <a:r>
              <a:rPr lang="en-US" altLang="zh-CN" sz="20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面向考生</a:t>
            </a:r>
            <a:endParaRPr lang="en-GB" altLang="zh-CN" sz="20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1835696"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smtClean="0">
                <a:solidFill>
                  <a:schemeClr val="accent1"/>
                </a:solidFill>
                <a:latin typeface="Impact" panose="020B0806030902050204" pitchFamily="34" charset="0"/>
                <a:cs typeface="Arial" panose="020B0604020202020204" pitchFamily="34" charset="0"/>
              </a:rPr>
              <a:t>02</a:t>
            </a:r>
            <a:endParaRPr lang="zh-CN" altLang="en-US" sz="9800" cap="all" spc="213" dirty="0">
              <a:solidFill>
                <a:schemeClr val="accent1"/>
              </a:solidFill>
              <a:latin typeface="Impact" panose="020B080603090205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8"/>
                                        </p:tgtEl>
                                      </p:cBhvr>
                                    </p:animEffect>
                                    <p:animScale>
                                      <p:cBhvr>
                                        <p:cTn id="15" dur="250" autoRev="1" fill="hold"/>
                                        <p:tgtEl>
                                          <p:spTgt spid="28"/>
                                        </p:tgtEl>
                                      </p:cBhvr>
                                      <p:by x="105000" y="105000"/>
                                    </p:animScale>
                                  </p:childTnLst>
                                </p:cTn>
                              </p:par>
                            </p:childTnLst>
                          </p:cTn>
                        </p:par>
                        <p:par>
                          <p:cTn id="16" fill="hold">
                            <p:stCondLst>
                              <p:cond delay="1049"/>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26"/>
                                        </p:tgtEl>
                                        <p:attrNameLst>
                                          <p:attrName>style.visibility</p:attrName>
                                        </p:attrNameLst>
                                      </p:cBhvr>
                                      <p:to>
                                        <p:strVal val="visible"/>
                                      </p:to>
                                    </p:set>
                                    <p:animEffect transition="in" filter="wipe(left)">
                                      <p:cBhvr>
                                        <p:cTn id="19" dur="200"/>
                                        <p:tgtEl>
                                          <p:spTgt spid="26"/>
                                        </p:tgtEl>
                                      </p:cBhvr>
                                    </p:animEffect>
                                  </p:childTnLst>
                                </p:cTn>
                              </p:par>
                              <p:par>
                                <p:cTn id="20" presetID="36" presetClass="emph" presetSubtype="0" fill="hold" grpId="1" nodeType="withEffect">
                                  <p:stCondLst>
                                    <p:cond delay="0"/>
                                  </p:stCondLst>
                                  <p:iterate type="lt">
                                    <p:tmPct val="30000"/>
                                  </p:iterate>
                                  <p:childTnLst>
                                    <p:animScale>
                                      <p:cBhvr>
                                        <p:cTn id="21" dur="50" autoRev="1" fill="hold">
                                          <p:stCondLst>
                                            <p:cond delay="0"/>
                                          </p:stCondLst>
                                        </p:cTn>
                                        <p:tgtEl>
                                          <p:spTgt spid="26"/>
                                        </p:tgtEl>
                                      </p:cBhvr>
                                      <p:to x="80000" y="100000"/>
                                    </p:animScale>
                                    <p:anim by="(#ppt_w*0.10)" calcmode="lin" valueType="num">
                                      <p:cBhvr>
                                        <p:cTn id="22" dur="50" autoRev="1" fill="hold">
                                          <p:stCondLst>
                                            <p:cond delay="0"/>
                                          </p:stCondLst>
                                        </p:cTn>
                                        <p:tgtEl>
                                          <p:spTgt spid="26"/>
                                        </p:tgtEl>
                                        <p:attrNameLst>
                                          <p:attrName>ppt_x</p:attrName>
                                        </p:attrNameLst>
                                      </p:cBhvr>
                                    </p:anim>
                                    <p:anim by="(-#ppt_w*0.10)" calcmode="lin" valueType="num">
                                      <p:cBhvr>
                                        <p:cTn id="23" dur="50" autoRev="1" fill="hold">
                                          <p:stCondLst>
                                            <p:cond delay="0"/>
                                          </p:stCondLst>
                                        </p:cTn>
                                        <p:tgtEl>
                                          <p:spTgt spid="26"/>
                                        </p:tgtEl>
                                        <p:attrNameLst>
                                          <p:attrName>ppt_y</p:attrName>
                                        </p:attrNameLst>
                                      </p:cBhvr>
                                    </p:anim>
                                    <p:animRot by="-480000">
                                      <p:cBhvr>
                                        <p:cTn id="24" dur="50" autoRev="1"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7276949" y="2225001"/>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en-US">
              <a:latin typeface="Roboto Light" panose="02000000000000000000" pitchFamily="2" charset="0"/>
              <a:ea typeface="Roboto Light" panose="02000000000000000000" pitchFamily="2" charset="0"/>
            </a:endParaRPr>
          </a:p>
        </p:txBody>
      </p:sp>
      <p:sp>
        <p:nvSpPr>
          <p:cNvPr id="6" name="Freeform 8"/>
          <p:cNvSpPr/>
          <p:nvPr/>
        </p:nvSpPr>
        <p:spPr bwMode="auto">
          <a:xfrm>
            <a:off x="6128564" y="2225001"/>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en-US">
              <a:latin typeface="Roboto Light" panose="02000000000000000000" pitchFamily="2" charset="0"/>
              <a:ea typeface="Roboto Light" panose="02000000000000000000" pitchFamily="2" charset="0"/>
            </a:endParaRPr>
          </a:p>
        </p:txBody>
      </p:sp>
      <p:sp>
        <p:nvSpPr>
          <p:cNvPr id="8" name="Freeform 10"/>
          <p:cNvSpPr/>
          <p:nvPr/>
        </p:nvSpPr>
        <p:spPr bwMode="auto">
          <a:xfrm>
            <a:off x="4981517" y="2225001"/>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en-US">
              <a:latin typeface="Roboto Light" panose="02000000000000000000" pitchFamily="2" charset="0"/>
              <a:ea typeface="Roboto Light" panose="02000000000000000000" pitchFamily="2" charset="0"/>
            </a:endParaRPr>
          </a:p>
        </p:txBody>
      </p:sp>
      <p:sp>
        <p:nvSpPr>
          <p:cNvPr id="10" name="Freeform 12"/>
          <p:cNvSpPr/>
          <p:nvPr/>
        </p:nvSpPr>
        <p:spPr bwMode="auto">
          <a:xfrm>
            <a:off x="3834470" y="2225001"/>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en-US">
              <a:latin typeface="Roboto Light" panose="02000000000000000000" pitchFamily="2" charset="0"/>
              <a:ea typeface="Roboto Light" panose="02000000000000000000" pitchFamily="2" charset="0"/>
            </a:endParaRPr>
          </a:p>
        </p:txBody>
      </p:sp>
      <p:sp>
        <p:nvSpPr>
          <p:cNvPr id="12" name="Freeform 14"/>
          <p:cNvSpPr/>
          <p:nvPr/>
        </p:nvSpPr>
        <p:spPr bwMode="auto">
          <a:xfrm>
            <a:off x="2687423" y="2225001"/>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en-US">
              <a:latin typeface="Roboto Light" panose="02000000000000000000" pitchFamily="2" charset="0"/>
              <a:ea typeface="Roboto Light" panose="02000000000000000000" pitchFamily="2" charset="0"/>
            </a:endParaRPr>
          </a:p>
        </p:txBody>
      </p:sp>
      <p:sp>
        <p:nvSpPr>
          <p:cNvPr id="14" name="Freeform 16"/>
          <p:cNvSpPr/>
          <p:nvPr/>
        </p:nvSpPr>
        <p:spPr bwMode="auto">
          <a:xfrm>
            <a:off x="1540376" y="2225001"/>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1" tIns="45715" rIns="91431" bIns="45715" numCol="1" anchor="t" anchorCtr="0" compatLnSpc="1"/>
          <a:lstStyle/>
          <a:p>
            <a:endParaRPr lang="en-US">
              <a:latin typeface="Roboto Light" panose="02000000000000000000" pitchFamily="2" charset="0"/>
              <a:ea typeface="Roboto Light" panose="02000000000000000000" pitchFamily="2" charset="0"/>
            </a:endParaRPr>
          </a:p>
        </p:txBody>
      </p:sp>
      <p:sp>
        <p:nvSpPr>
          <p:cNvPr id="15" name="Freeform 17"/>
          <p:cNvSpPr/>
          <p:nvPr/>
        </p:nvSpPr>
        <p:spPr bwMode="auto">
          <a:xfrm>
            <a:off x="7651713" y="2356204"/>
            <a:ext cx="825820" cy="768216"/>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3"/>
          </a:solidFill>
          <a:ln>
            <a:noFill/>
          </a:ln>
        </p:spPr>
        <p:txBody>
          <a:bodyPr vert="horz" wrap="square" lIns="91431" tIns="45715" rIns="91431" bIns="45715" numCol="1" anchor="t" anchorCtr="0" compatLnSpc="1"/>
          <a:lstStyle/>
          <a:p>
            <a:endParaRPr lang="en-US">
              <a:latin typeface="Roboto Light" panose="02000000000000000000" pitchFamily="2" charset="0"/>
              <a:ea typeface="Roboto Light" panose="02000000000000000000" pitchFamily="2" charset="0"/>
            </a:endParaRPr>
          </a:p>
        </p:txBody>
      </p:sp>
      <p:grpSp>
        <p:nvGrpSpPr>
          <p:cNvPr id="2" name="组合 35"/>
          <p:cNvGrpSpPr/>
          <p:nvPr/>
        </p:nvGrpSpPr>
        <p:grpSpPr>
          <a:xfrm>
            <a:off x="683568" y="2225002"/>
            <a:ext cx="959665" cy="1012525"/>
            <a:chOff x="882491" y="2261909"/>
            <a:chExt cx="959665" cy="1012525"/>
          </a:xfrm>
        </p:grpSpPr>
        <p:sp>
          <p:nvSpPr>
            <p:cNvPr id="13" name="Freeform 15"/>
            <p:cNvSpPr/>
            <p:nvPr/>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rPr>
                <a:t>网上报名</a:t>
              </a:r>
              <a:endParaRPr lang="zh-CN" altLang="en-US" sz="1400" dirty="0">
                <a:latin typeface="微软雅黑" panose="020B0503020204020204" pitchFamily="34" charset="-122"/>
                <a:ea typeface="微软雅黑" panose="020B0503020204020204" pitchFamily="34" charset="-122"/>
              </a:endParaRPr>
            </a:p>
          </p:txBody>
        </p:sp>
      </p:grpSp>
      <p:grpSp>
        <p:nvGrpSpPr>
          <p:cNvPr id="34" name="组合 36"/>
          <p:cNvGrpSpPr/>
          <p:nvPr/>
        </p:nvGrpSpPr>
        <p:grpSpPr>
          <a:xfrm>
            <a:off x="1830615" y="2225001"/>
            <a:ext cx="959665" cy="1016144"/>
            <a:chOff x="2029538" y="2261909"/>
            <a:chExt cx="959665" cy="1016144"/>
          </a:xfrm>
        </p:grpSpPr>
        <p:sp>
          <p:nvSpPr>
            <p:cNvPr id="11" name="Rectangle 13"/>
            <p:cNvSpPr>
              <a:spLocks noChangeArrowheads="1"/>
            </p:cNvSpPr>
            <p:nvPr/>
          </p:nvSpPr>
          <p:spPr bwMode="auto">
            <a:xfrm>
              <a:off x="2114063" y="2261909"/>
              <a:ext cx="772282" cy="10161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7"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应届生</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学历认证</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组合 37"/>
          <p:cNvGrpSpPr/>
          <p:nvPr/>
        </p:nvGrpSpPr>
        <p:grpSpPr>
          <a:xfrm>
            <a:off x="2977662" y="2225001"/>
            <a:ext cx="959665" cy="1016144"/>
            <a:chOff x="3176585" y="2261909"/>
            <a:chExt cx="959665" cy="1016144"/>
          </a:xfrm>
        </p:grpSpPr>
        <p:sp>
          <p:nvSpPr>
            <p:cNvPr id="9" name="Rectangle 11"/>
            <p:cNvSpPr>
              <a:spLocks noChangeArrowheads="1"/>
            </p:cNvSpPr>
            <p:nvPr/>
          </p:nvSpPr>
          <p:spPr bwMode="auto">
            <a:xfrm>
              <a:off x="3261110" y="2261909"/>
              <a:ext cx="772282" cy="101614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8"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smtClean="0">
                  <a:latin typeface="微软雅黑" panose="020B0503020204020204" pitchFamily="34" charset="-122"/>
                  <a:ea typeface="微软雅黑" panose="020B0503020204020204" pitchFamily="34" charset="-122"/>
                </a:rPr>
                <a:t>下载</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准考证</a:t>
              </a:r>
              <a:endParaRPr lang="zh-CN" altLang="en-US" sz="1400" dirty="0">
                <a:latin typeface="微软雅黑" panose="020B0503020204020204" pitchFamily="34" charset="-122"/>
                <a:ea typeface="微软雅黑" panose="020B0503020204020204" pitchFamily="34" charset="-122"/>
              </a:endParaRPr>
            </a:p>
          </p:txBody>
        </p:sp>
      </p:grpSp>
      <p:grpSp>
        <p:nvGrpSpPr>
          <p:cNvPr id="36" name="组合 38"/>
          <p:cNvGrpSpPr/>
          <p:nvPr/>
        </p:nvGrpSpPr>
        <p:grpSpPr>
          <a:xfrm>
            <a:off x="4124710" y="2225001"/>
            <a:ext cx="959665" cy="1016144"/>
            <a:chOff x="4323632" y="2261909"/>
            <a:chExt cx="959665" cy="1016144"/>
          </a:xfrm>
        </p:grpSpPr>
        <p:sp>
          <p:nvSpPr>
            <p:cNvPr id="7" name="Rectangle 9"/>
            <p:cNvSpPr>
              <a:spLocks noChangeArrowheads="1"/>
            </p:cNvSpPr>
            <p:nvPr/>
          </p:nvSpPr>
          <p:spPr bwMode="auto">
            <a:xfrm>
              <a:off x="4408157" y="2261909"/>
              <a:ext cx="772282" cy="101614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9"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查询</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考试成绩</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7" name="组合 39"/>
          <p:cNvGrpSpPr/>
          <p:nvPr/>
        </p:nvGrpSpPr>
        <p:grpSpPr>
          <a:xfrm>
            <a:off x="5269234" y="2225001"/>
            <a:ext cx="959665" cy="1016144"/>
            <a:chOff x="5468157" y="2261909"/>
            <a:chExt cx="959665" cy="1016144"/>
          </a:xfrm>
        </p:grpSpPr>
        <p:sp>
          <p:nvSpPr>
            <p:cNvPr id="5" name="Rectangle 7"/>
            <p:cNvSpPr>
              <a:spLocks noChangeArrowheads="1"/>
            </p:cNvSpPr>
            <p:nvPr/>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0"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smtClean="0">
                  <a:latin typeface="微软雅黑" panose="020B0503020204020204" pitchFamily="34" charset="-122"/>
                  <a:ea typeface="微软雅黑" panose="020B0503020204020204" pitchFamily="34" charset="-122"/>
                </a:rPr>
                <a:t>申请</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成绩</a:t>
              </a:r>
              <a:r>
                <a:rPr lang="zh-CN" altLang="en-US" sz="1400" dirty="0">
                  <a:latin typeface="微软雅黑" panose="020B0503020204020204" pitchFamily="34" charset="-122"/>
                  <a:ea typeface="微软雅黑" panose="020B0503020204020204" pitchFamily="34" charset="-122"/>
                </a:rPr>
                <a:t>复核</a:t>
              </a:r>
              <a:endParaRPr lang="zh-CN" altLang="en-US" sz="1400" dirty="0">
                <a:latin typeface="微软雅黑" panose="020B0503020204020204" pitchFamily="34" charset="-122"/>
                <a:ea typeface="微软雅黑" panose="020B0503020204020204" pitchFamily="34" charset="-122"/>
              </a:endParaRPr>
            </a:p>
          </p:txBody>
        </p:sp>
      </p:grpSp>
      <p:grpSp>
        <p:nvGrpSpPr>
          <p:cNvPr id="38" name="组合 40"/>
          <p:cNvGrpSpPr/>
          <p:nvPr/>
        </p:nvGrpSpPr>
        <p:grpSpPr>
          <a:xfrm>
            <a:off x="6420141" y="2225001"/>
            <a:ext cx="959665" cy="1016144"/>
            <a:chOff x="6619064" y="2261909"/>
            <a:chExt cx="959665" cy="1016144"/>
          </a:xfrm>
        </p:grpSpPr>
        <p:sp>
          <p:nvSpPr>
            <p:cNvPr id="4" name="Rectangle 6"/>
            <p:cNvSpPr>
              <a:spLocks noChangeArrowheads="1"/>
            </p:cNvSpPr>
            <p:nvPr/>
          </p:nvSpPr>
          <p:spPr bwMode="auto">
            <a:xfrm>
              <a:off x="6703589" y="2261909"/>
              <a:ext cx="772282" cy="10161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1"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查询</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复核结果</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2" name="Text Placeholder 59"/>
          <p:cNvSpPr txBox="1"/>
          <p:nvPr/>
        </p:nvSpPr>
        <p:spPr>
          <a:xfrm>
            <a:off x="1915139" y="3491953"/>
            <a:ext cx="1648749" cy="1240037"/>
          </a:xfrm>
          <a:prstGeom prst="rect">
            <a:avLst/>
          </a:prstGeom>
        </p:spPr>
        <p:txBody>
          <a:bodyPr lIns="91431" tIns="45715" rIns="91431" bIns="45715"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应届生学历认证时间</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中注协于</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16</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提交中国高等教育学生信息网进行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认证</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19</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号</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应届生可以查询认证</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状态</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sz="800" dirty="0">
              <a:solidFill>
                <a:schemeClr val="tx1">
                  <a:lumMod val="75000"/>
                  <a:lumOff val="25000"/>
                </a:schemeClr>
              </a:solidFill>
            </a:endParaRPr>
          </a:p>
        </p:txBody>
      </p:sp>
      <p:cxnSp>
        <p:nvCxnSpPr>
          <p:cNvPr id="23" name="Straight Connector 54"/>
          <p:cNvCxnSpPr/>
          <p:nvPr/>
        </p:nvCxnSpPr>
        <p:spPr>
          <a:xfrm flipH="1">
            <a:off x="1915139" y="3235791"/>
            <a:ext cx="1" cy="16402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59"/>
          <p:cNvSpPr txBox="1"/>
          <p:nvPr/>
        </p:nvSpPr>
        <p:spPr>
          <a:xfrm>
            <a:off x="3061618" y="915565"/>
            <a:ext cx="2022757" cy="1152129"/>
          </a:xfrm>
          <a:prstGeom prst="rect">
            <a:avLst/>
          </a:prstGeom>
        </p:spPr>
        <p:txBody>
          <a:bodyPr lIns="91431" tIns="45715" rIns="91431" bIns="45715"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下载准考证时间</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综合阶段</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—21</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专业</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阶段</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:9</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23</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10</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Straight Connector 62"/>
          <p:cNvCxnSpPr/>
          <p:nvPr/>
        </p:nvCxnSpPr>
        <p:spPr>
          <a:xfrm>
            <a:off x="776001" y="1131592"/>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069201" y="1131592"/>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文本框 12"/>
          <p:cNvSpPr txBox="1">
            <a:spLocks noChangeArrowheads="1"/>
          </p:cNvSpPr>
          <p:nvPr/>
        </p:nvSpPr>
        <p:spPr bwMode="auto">
          <a:xfrm>
            <a:off x="831694" y="243648"/>
            <a:ext cx="35962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考生操作流程图</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0" name="菱形 39"/>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 Placeholder 59"/>
          <p:cNvSpPr txBox="1"/>
          <p:nvPr/>
        </p:nvSpPr>
        <p:spPr>
          <a:xfrm>
            <a:off x="768092" y="1131591"/>
            <a:ext cx="1919329" cy="936104"/>
          </a:xfrm>
          <a:prstGeom prst="rect">
            <a:avLst/>
          </a:prstGeom>
        </p:spPr>
        <p:txBody>
          <a:bodyPr lIns="91431" tIns="45715" rIns="91431" bIns="45715"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网上报名时间</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日</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日、</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日</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日</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sz="1200" dirty="0">
              <a:solidFill>
                <a:schemeClr val="bg1">
                  <a:lumMod val="50000"/>
                </a:schemeClr>
              </a:solidFill>
              <a:latin typeface="微软雅黑" panose="020B0503020204020204" pitchFamily="34" charset="-122"/>
              <a:ea typeface="微软雅黑" panose="020B0503020204020204" pitchFamily="34" charset="-122"/>
            </a:endParaRPr>
          </a:p>
          <a:p>
            <a:endParaRPr lang="en-US" sz="1200" dirty="0">
              <a:solidFill>
                <a:schemeClr val="bg1">
                  <a:lumMod val="50000"/>
                </a:schemeClr>
              </a:solidFill>
            </a:endParaRPr>
          </a:p>
        </p:txBody>
      </p:sp>
      <p:sp>
        <p:nvSpPr>
          <p:cNvPr id="41" name="Text Placeholder 59"/>
          <p:cNvSpPr txBox="1"/>
          <p:nvPr/>
        </p:nvSpPr>
        <p:spPr>
          <a:xfrm>
            <a:off x="4211960" y="3491953"/>
            <a:ext cx="1648749" cy="1240037"/>
          </a:xfrm>
          <a:prstGeom prst="rect">
            <a:avLst/>
          </a:prstGeom>
        </p:spPr>
        <p:txBody>
          <a:bodyPr lIns="91431" tIns="45715" rIns="91431" bIns="45715"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查询成绩时间</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月下旬</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sz="800" dirty="0">
              <a:solidFill>
                <a:schemeClr val="tx1">
                  <a:lumMod val="75000"/>
                  <a:lumOff val="25000"/>
                </a:schemeClr>
              </a:solidFill>
            </a:endParaRPr>
          </a:p>
        </p:txBody>
      </p:sp>
      <p:cxnSp>
        <p:nvCxnSpPr>
          <p:cNvPr id="43" name="Straight Connector 54"/>
          <p:cNvCxnSpPr/>
          <p:nvPr/>
        </p:nvCxnSpPr>
        <p:spPr>
          <a:xfrm flipH="1">
            <a:off x="4211960" y="3235791"/>
            <a:ext cx="1" cy="16402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62"/>
          <p:cNvCxnSpPr/>
          <p:nvPr/>
        </p:nvCxnSpPr>
        <p:spPr>
          <a:xfrm>
            <a:off x="5371997" y="1131591"/>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59"/>
          <p:cNvSpPr txBox="1"/>
          <p:nvPr/>
        </p:nvSpPr>
        <p:spPr>
          <a:xfrm>
            <a:off x="5364088" y="1131590"/>
            <a:ext cx="1919329" cy="936104"/>
          </a:xfrm>
          <a:prstGeom prst="rect">
            <a:avLst/>
          </a:prstGeom>
        </p:spPr>
        <p:txBody>
          <a:bodyPr lIns="91431" tIns="45715" rIns="91431" bIns="45715"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成绩复核时间</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成绩</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发布后第</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个工作日起</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个工作日内</a:t>
            </a:r>
            <a:endParaRPr lang="en-US" sz="1200" dirty="0">
              <a:solidFill>
                <a:schemeClr val="bg1">
                  <a:lumMod val="50000"/>
                </a:schemeClr>
              </a:solidFill>
              <a:latin typeface="微软雅黑" panose="020B0503020204020204" pitchFamily="34" charset="-122"/>
              <a:ea typeface="微软雅黑" panose="020B0503020204020204" pitchFamily="34" charset="-122"/>
            </a:endParaRPr>
          </a:p>
          <a:p>
            <a:endParaRPr lang="en-US" sz="1200" dirty="0">
              <a:solidFill>
                <a:schemeClr val="bg1">
                  <a:lumMod val="50000"/>
                </a:schemeClr>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3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300"/>
                                        <p:tgtEl>
                                          <p:spTgt spid="3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300"/>
                                        <p:tgtEl>
                                          <p:spTgt spid="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3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300"/>
                                        <p:tgtEl>
                                          <p:spTgt spid="3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300"/>
                                        <p:tgtEl>
                                          <p:spTgt spid="8"/>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300"/>
                                        <p:tgtEl>
                                          <p:spTgt spid="3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300"/>
                                        <p:tgtEl>
                                          <p:spTgt spid="6"/>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300"/>
                                        <p:tgtEl>
                                          <p:spTgt spid="3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300"/>
                                        <p:tgtEl>
                                          <p:spTgt spid="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300"/>
                                        <p:tgtEl>
                                          <p:spTgt spid="15"/>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up)">
                                      <p:cBhvr>
                                        <p:cTn id="83" dur="500"/>
                                        <p:tgtEl>
                                          <p:spTgt spid="43"/>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down)">
                                      <p:cBhvr>
                                        <p:cTn id="91" dur="500"/>
                                        <p:tgtEl>
                                          <p:spTgt spid="44"/>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left)">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9" grpId="0"/>
      <p:bldP spid="42" grpId="0"/>
      <p:bldP spid="41"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5343984" y="2417357"/>
            <a:ext cx="2614124" cy="483288"/>
            <a:chOff x="7125311" y="3386950"/>
            <a:chExt cx="3485499" cy="644384"/>
          </a:xfrm>
          <a:solidFill>
            <a:schemeClr val="accent3"/>
          </a:solidFill>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3" name="Group 10"/>
          <p:cNvGrpSpPr/>
          <p:nvPr/>
        </p:nvGrpSpPr>
        <p:grpSpPr>
          <a:xfrm>
            <a:off x="1159320" y="2417357"/>
            <a:ext cx="2620452" cy="483288"/>
            <a:chOff x="1545760" y="3386950"/>
            <a:chExt cx="3493936" cy="644384"/>
          </a:xfrm>
          <a:solidFill>
            <a:schemeClr val="accent3"/>
          </a:solidFill>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4" name="Group 14"/>
          <p:cNvGrpSpPr/>
          <p:nvPr/>
        </p:nvGrpSpPr>
        <p:grpSpPr>
          <a:xfrm>
            <a:off x="5079492" y="1347614"/>
            <a:ext cx="2880085" cy="645054"/>
            <a:chOff x="6772654" y="2152648"/>
            <a:chExt cx="3840113" cy="860072"/>
          </a:xfrm>
          <a:solidFill>
            <a:schemeClr val="accent2"/>
          </a:solidFill>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5" name="Group 18"/>
          <p:cNvGrpSpPr/>
          <p:nvPr/>
        </p:nvGrpSpPr>
        <p:grpSpPr>
          <a:xfrm>
            <a:off x="1159321" y="1347614"/>
            <a:ext cx="2890361" cy="645054"/>
            <a:chOff x="1545760" y="2152648"/>
            <a:chExt cx="3853814" cy="860072"/>
          </a:xfrm>
          <a:solidFill>
            <a:schemeClr val="accent2"/>
          </a:solidFill>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6" name="Group 21"/>
          <p:cNvGrpSpPr/>
          <p:nvPr/>
        </p:nvGrpSpPr>
        <p:grpSpPr>
          <a:xfrm>
            <a:off x="5070046" y="3367677"/>
            <a:ext cx="2902381" cy="645054"/>
            <a:chOff x="6760059" y="4457519"/>
            <a:chExt cx="3869841" cy="860072"/>
          </a:xfrm>
          <a:solidFill>
            <a:schemeClr val="accent4"/>
          </a:solidFill>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grpSp>
        <p:nvGrpSpPr>
          <p:cNvPr id="9" name="Group 24"/>
          <p:cNvGrpSpPr/>
          <p:nvPr/>
        </p:nvGrpSpPr>
        <p:grpSpPr>
          <a:xfrm>
            <a:off x="1159320" y="3367677"/>
            <a:ext cx="2890356" cy="645054"/>
            <a:chOff x="1545760" y="4457519"/>
            <a:chExt cx="3853808" cy="860072"/>
          </a:xfrm>
          <a:solidFill>
            <a:schemeClr val="accent4"/>
          </a:solidFill>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5" name="Shape 562"/>
          <p:cNvSpPr/>
          <p:nvPr/>
        </p:nvSpPr>
        <p:spPr>
          <a:xfrm>
            <a:off x="1159903"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6" name="Shape 566"/>
          <p:cNvSpPr/>
          <p:nvPr/>
        </p:nvSpPr>
        <p:spPr>
          <a:xfrm>
            <a:off x="1159903"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8" name="Shape 572"/>
          <p:cNvSpPr/>
          <p:nvPr/>
        </p:nvSpPr>
        <p:spPr>
          <a:xfrm>
            <a:off x="7814476" y="2593397"/>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29" name="Shape 576"/>
          <p:cNvSpPr/>
          <p:nvPr/>
        </p:nvSpPr>
        <p:spPr>
          <a:xfrm>
            <a:off x="7814476" y="3713746"/>
            <a:ext cx="147920" cy="140162"/>
          </a:xfrm>
          <a:prstGeom prst="rect">
            <a:avLst/>
          </a:prstGeom>
          <a:solidFill>
            <a:schemeClr val="bg1"/>
          </a:solidFill>
          <a:ln w="12700" cap="flat">
            <a:noFill/>
            <a:miter lim="400000"/>
          </a:ln>
          <a:effectLst/>
        </p:spPr>
        <p:txBody>
          <a:bodyPr wrap="square" lIns="38097" tIns="38097" rIns="38097" bIns="38097" numCol="1" anchor="ctr">
            <a:noAutofit/>
          </a:bodyP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考生网上报名</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1"/>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2.</a:t>
            </a:r>
            <a:r>
              <a:rPr lang="zh-CN" altLang="en-US" sz="1200" b="1" dirty="0">
                <a:solidFill>
                  <a:schemeClr val="bg1"/>
                </a:solidFill>
                <a:latin typeface="微软雅黑" panose="020B0503020204020204" pitchFamily="34" charset="-122"/>
                <a:ea typeface="微软雅黑" panose="020B0503020204020204" pitchFamily="34" charset="-122"/>
              </a:rPr>
              <a:t>应届生学历认证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2"/>
            <a:ext cx="1959184" cy="287177"/>
          </a:xfrm>
          <a:prstGeom prst="rect">
            <a:avLst/>
          </a:prstGeom>
        </p:spPr>
        <p:txBody>
          <a:bodyPr lIns="0" tIns="45715" rIns="0" bIns="45715">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历年</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成绩查询</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428782" y="1483769"/>
            <a:ext cx="219060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合格证</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真伪</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查询    </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1"/>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 </a:t>
            </a:r>
            <a:r>
              <a:rPr lang="en-US" altLang="zh-CN" sz="1200" b="1" dirty="0" smtClean="0">
                <a:solidFill>
                  <a:schemeClr val="bg1"/>
                </a:solidFill>
                <a:latin typeface="微软雅黑" panose="020B0503020204020204" pitchFamily="34" charset="-122"/>
                <a:ea typeface="微软雅黑" panose="020B0503020204020204" pitchFamily="34" charset="-122"/>
              </a:rPr>
              <a:t>2019</a:t>
            </a:r>
            <a:r>
              <a:rPr lang="zh-CN" altLang="en-US" sz="1200" b="1" dirty="0" smtClean="0">
                <a:solidFill>
                  <a:schemeClr val="bg1"/>
                </a:solidFill>
                <a:latin typeface="微软雅黑" panose="020B0503020204020204" pitchFamily="34" charset="-122"/>
                <a:ea typeface="微软雅黑" panose="020B0503020204020204" pitchFamily="34" charset="-122"/>
              </a:rPr>
              <a:t>年</a:t>
            </a:r>
            <a:r>
              <a:rPr lang="zh-CN" altLang="en-US" sz="1200" b="1" dirty="0">
                <a:solidFill>
                  <a:schemeClr val="bg1"/>
                </a:solidFill>
                <a:latin typeface="微软雅黑" panose="020B0503020204020204" pitchFamily="34" charset="-122"/>
                <a:ea typeface="微软雅黑" panose="020B0503020204020204" pitchFamily="34" charset="-122"/>
              </a:rPr>
              <a:t>重点调整</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2"/>
            <a:ext cx="1959184" cy="287177"/>
          </a:xfrm>
          <a:prstGeom prst="rect">
            <a:avLst/>
          </a:prstGeom>
        </p:spPr>
        <p:txBody>
          <a:bodyPr lIns="0" tIns="45715" rIns="0" bIns="45715">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网报系统其他功能</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51"/>
          <p:cNvGrpSpPr/>
          <p:nvPr/>
        </p:nvGrpSpPr>
        <p:grpSpPr>
          <a:xfrm>
            <a:off x="3566900" y="1677918"/>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dirty="0">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网上报名系统</a:t>
              </a:r>
              <a:endPar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面向考生</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文本框 12"/>
          <p:cNvSpPr txBox="1">
            <a:spLocks noChangeArrowheads="1"/>
          </p:cNvSpPr>
          <p:nvPr/>
        </p:nvSpPr>
        <p:spPr bwMode="auto">
          <a:xfrm>
            <a:off x="831694" y="243648"/>
            <a:ext cx="35962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系统</a:t>
            </a:r>
            <a:r>
              <a:rPr lang="en-US" altLang="zh-CN" sz="1600" dirty="0" smtClean="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面向</a:t>
            </a:r>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考生</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bwMode="auto">
          <a:xfrm>
            <a:off x="589469" y="1398875"/>
            <a:ext cx="382131" cy="380787"/>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spcBef>
                <a:spcPct val="50000"/>
              </a:spcBef>
              <a:defRPr/>
            </a:pPr>
            <a:endParaRPr lang="zh-CN" altLang="en-US">
              <a:solidFill>
                <a:schemeClr val="bg1"/>
              </a:solidFill>
              <a:latin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25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25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250"/>
                                        <p:tgtEl>
                                          <p:spTgt spid="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250"/>
                                        <p:tgtEl>
                                          <p:spTgt spid="3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250"/>
                                        <p:tgtEl>
                                          <p:spTgt spid="9"/>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250"/>
                                        <p:tgtEl>
                                          <p:spTgt spid="3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25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36">
                                            <p:txEl>
                                              <p:pRg st="0" end="0"/>
                                            </p:txEl>
                                          </p:spTgt>
                                        </p:tgtEl>
                                        <p:attrNameLst>
                                          <p:attrName>style.visibility</p:attrName>
                                        </p:attrNameLst>
                                      </p:cBhvr>
                                      <p:to>
                                        <p:strVal val="visible"/>
                                      </p:to>
                                    </p:set>
                                    <p:animEffect transition="in" filter="fade">
                                      <p:cBhvr>
                                        <p:cTn id="50" dur="250"/>
                                        <p:tgtEl>
                                          <p:spTgt spid="3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50"/>
                                        <p:tgtEl>
                                          <p:spTgt spid="27"/>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250"/>
                                        <p:tgtEl>
                                          <p:spTgt spid="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7">
                                            <p:txEl>
                                              <p:pRg st="0" end="0"/>
                                            </p:txEl>
                                          </p:spTgt>
                                        </p:tgtEl>
                                        <p:attrNameLst>
                                          <p:attrName>style.visibility</p:attrName>
                                        </p:attrNameLst>
                                      </p:cBhvr>
                                      <p:to>
                                        <p:strVal val="visible"/>
                                      </p:to>
                                    </p:set>
                                    <p:animEffect transition="in" filter="fade">
                                      <p:cBhvr>
                                        <p:cTn id="61" dur="250"/>
                                        <p:tgtEl>
                                          <p:spTgt spid="37">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50"/>
                                        <p:tgtEl>
                                          <p:spTgt spid="28"/>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250"/>
                                        <p:tgtEl>
                                          <p:spTgt spid="6"/>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fade">
                                      <p:cBhvr>
                                        <p:cTn id="72" dur="250"/>
                                        <p:tgtEl>
                                          <p:spTgt spid="38">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250"/>
                                        <p:tgtEl>
                                          <p:spTgt spid="29"/>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2"/>
          <p:cNvSpPr txBox="1">
            <a:spLocks noChangeArrowheads="1"/>
          </p:cNvSpPr>
          <p:nvPr/>
        </p:nvSpPr>
        <p:spPr bwMode="auto">
          <a:xfrm>
            <a:off x="831694" y="243648"/>
            <a:ext cx="287621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accent1"/>
                </a:solidFill>
                <a:latin typeface="微软雅黑" panose="020B0503020204020204" pitchFamily="34" charset="-122"/>
                <a:ea typeface="微软雅黑" panose="020B0503020204020204" pitchFamily="34" charset="-122"/>
                <a:cs typeface="+mn-ea"/>
                <a:sym typeface="+mn-lt"/>
              </a:rPr>
              <a:t>网上报名系统</a:t>
            </a:r>
            <a:r>
              <a:rPr lang="en-US" altLang="zh-CN" sz="1600" dirty="0">
                <a:solidFill>
                  <a:schemeClr val="accent1"/>
                </a:solidFill>
                <a:latin typeface="微软雅黑" panose="020B0503020204020204" pitchFamily="34" charset="-122"/>
                <a:ea typeface="微软雅黑" panose="020B0503020204020204" pitchFamily="34" charset="-122"/>
                <a:cs typeface="+mn-ea"/>
                <a:sym typeface="+mn-lt"/>
              </a:rPr>
              <a:t>—&gt;</a:t>
            </a:r>
            <a:r>
              <a:rPr lang="zh-CN" altLang="en-US" sz="1600" dirty="0" smtClean="0">
                <a:solidFill>
                  <a:schemeClr val="accent1"/>
                </a:solidFill>
                <a:latin typeface="微软雅黑" panose="020B0503020204020204" pitchFamily="34" charset="-122"/>
                <a:ea typeface="微软雅黑" panose="020B0503020204020204" pitchFamily="34" charset="-122"/>
                <a:cs typeface="+mn-ea"/>
                <a:sym typeface="+mn-lt"/>
              </a:rPr>
              <a:t>考生类型</a:t>
            </a:r>
            <a:endParaRPr lang="zh-CN" altLang="en-US" sz="16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47" name="菱形 46"/>
          <p:cNvSpPr/>
          <p:nvPr/>
        </p:nvSpPr>
        <p:spPr>
          <a:xfrm>
            <a:off x="467544" y="195486"/>
            <a:ext cx="36004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27584" y="1818723"/>
            <a:ext cx="888791"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新考生</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837067" y="3982837"/>
            <a:ext cx="888791" cy="301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400" dirty="0"/>
              <a:t>老考生</a:t>
            </a:r>
            <a:endParaRPr lang="zh-CN" altLang="en-US" sz="1400" dirty="0"/>
          </a:p>
        </p:txBody>
      </p:sp>
      <p:sp>
        <p:nvSpPr>
          <p:cNvPr id="42" name="Line 42"/>
          <p:cNvSpPr>
            <a:spLocks noChangeShapeType="1"/>
          </p:cNvSpPr>
          <p:nvPr/>
        </p:nvSpPr>
        <p:spPr bwMode="auto">
          <a:xfrm rot="16200000">
            <a:off x="1774669" y="1400386"/>
            <a:ext cx="520104" cy="63669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49" name="Line 42"/>
          <p:cNvSpPr>
            <a:spLocks noChangeShapeType="1"/>
          </p:cNvSpPr>
          <p:nvPr/>
        </p:nvSpPr>
        <p:spPr bwMode="auto">
          <a:xfrm rot="16200000" flipH="1">
            <a:off x="1773836" y="1941628"/>
            <a:ext cx="533912" cy="608226"/>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50" name="矩形 49"/>
          <p:cNvSpPr/>
          <p:nvPr/>
        </p:nvSpPr>
        <p:spPr>
          <a:xfrm>
            <a:off x="2353064" y="1349466"/>
            <a:ext cx="888791"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应届</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2353064" y="2353751"/>
            <a:ext cx="888791"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非应届</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3946569" y="1978783"/>
            <a:ext cx="888791"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职称</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3946570" y="2728719"/>
            <a:ext cx="888791"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学历</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5665935" y="2512695"/>
            <a:ext cx="888791"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毕业证书</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5668425" y="3045863"/>
            <a:ext cx="888791"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教留服</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7139617" y="1818723"/>
            <a:ext cx="1104815"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2000</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年以前</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7139617" y="2296671"/>
            <a:ext cx="1104815"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2000</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年以后</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7139617" y="2796979"/>
            <a:ext cx="1104815"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军校毕业</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7139617" y="3274926"/>
            <a:ext cx="1104815" cy="461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毕业后个人</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基本信息变更</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Line 42"/>
          <p:cNvSpPr>
            <a:spLocks noChangeShapeType="1"/>
          </p:cNvSpPr>
          <p:nvPr/>
        </p:nvSpPr>
        <p:spPr bwMode="auto">
          <a:xfrm rot="16200000">
            <a:off x="3406171" y="1972295"/>
            <a:ext cx="376084" cy="704716"/>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68" name="Line 42"/>
          <p:cNvSpPr>
            <a:spLocks noChangeShapeType="1"/>
          </p:cNvSpPr>
          <p:nvPr/>
        </p:nvSpPr>
        <p:spPr bwMode="auto">
          <a:xfrm rot="16200000" flipH="1">
            <a:off x="3377266" y="2377285"/>
            <a:ext cx="433894" cy="704713"/>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69" name="Line 42"/>
          <p:cNvSpPr>
            <a:spLocks noChangeShapeType="1"/>
          </p:cNvSpPr>
          <p:nvPr/>
        </p:nvSpPr>
        <p:spPr bwMode="auto">
          <a:xfrm rot="16200000">
            <a:off x="5119251" y="2408564"/>
            <a:ext cx="245122" cy="77127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70" name="Line 42"/>
          <p:cNvSpPr>
            <a:spLocks noChangeShapeType="1"/>
          </p:cNvSpPr>
          <p:nvPr/>
        </p:nvSpPr>
        <p:spPr bwMode="auto">
          <a:xfrm rot="16200000" flipH="1">
            <a:off x="5097790" y="2675150"/>
            <a:ext cx="288048" cy="77126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71" name="Line 42"/>
          <p:cNvSpPr>
            <a:spLocks noChangeShapeType="1"/>
          </p:cNvSpPr>
          <p:nvPr/>
        </p:nvSpPr>
        <p:spPr bwMode="auto">
          <a:xfrm rot="16200000">
            <a:off x="6465968" y="2026589"/>
            <a:ext cx="736302" cy="55380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72" name="Line 42"/>
          <p:cNvSpPr>
            <a:spLocks noChangeShapeType="1"/>
          </p:cNvSpPr>
          <p:nvPr/>
        </p:nvSpPr>
        <p:spPr bwMode="auto">
          <a:xfrm rot="16200000">
            <a:off x="6724218" y="2284838"/>
            <a:ext cx="216023" cy="55757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73" name="Line 42"/>
          <p:cNvSpPr>
            <a:spLocks noChangeShapeType="1"/>
          </p:cNvSpPr>
          <p:nvPr/>
        </p:nvSpPr>
        <p:spPr bwMode="auto">
          <a:xfrm rot="16200000" flipH="1">
            <a:off x="6727192" y="2543490"/>
            <a:ext cx="284285" cy="54057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74" name="Line 42"/>
          <p:cNvSpPr>
            <a:spLocks noChangeShapeType="1"/>
          </p:cNvSpPr>
          <p:nvPr/>
        </p:nvSpPr>
        <p:spPr bwMode="auto">
          <a:xfrm rot="16200000" flipH="1">
            <a:off x="6416992" y="2811871"/>
            <a:ext cx="834256" cy="553798"/>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75" name="矩形 74"/>
          <p:cNvSpPr/>
          <p:nvPr/>
        </p:nvSpPr>
        <p:spPr>
          <a:xfrm>
            <a:off x="2353066" y="3651223"/>
            <a:ext cx="888791" cy="301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400" dirty="0" smtClean="0"/>
              <a:t>信息变更</a:t>
            </a:r>
            <a:endParaRPr lang="zh-CN" altLang="en-US" sz="1400" dirty="0"/>
          </a:p>
        </p:txBody>
      </p:sp>
      <p:sp>
        <p:nvSpPr>
          <p:cNvPr id="76" name="矩形 75"/>
          <p:cNvSpPr/>
          <p:nvPr/>
        </p:nvSpPr>
        <p:spPr>
          <a:xfrm>
            <a:off x="2344902" y="4443311"/>
            <a:ext cx="888791" cy="301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400" dirty="0" smtClean="0"/>
              <a:t>无变化</a:t>
            </a:r>
            <a:endParaRPr lang="zh-CN" altLang="en-US" sz="1400" dirty="0"/>
          </a:p>
        </p:txBody>
      </p:sp>
      <p:sp>
        <p:nvSpPr>
          <p:cNvPr id="79" name="矩形 78"/>
          <p:cNvSpPr/>
          <p:nvPr/>
        </p:nvSpPr>
        <p:spPr>
          <a:xfrm>
            <a:off x="3914546" y="3481136"/>
            <a:ext cx="1233542" cy="301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400" dirty="0" smtClean="0"/>
              <a:t>报专业阶段</a:t>
            </a:r>
            <a:endParaRPr lang="zh-CN" altLang="en-US" sz="1400" dirty="0"/>
          </a:p>
        </p:txBody>
      </p:sp>
      <p:sp>
        <p:nvSpPr>
          <p:cNvPr id="80" name="矩形 79"/>
          <p:cNvSpPr/>
          <p:nvPr/>
        </p:nvSpPr>
        <p:spPr>
          <a:xfrm>
            <a:off x="3914546" y="4045388"/>
            <a:ext cx="1233542" cy="3016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400" dirty="0" smtClean="0"/>
              <a:t>报综合阶段</a:t>
            </a:r>
            <a:endParaRPr lang="zh-CN" altLang="en-US" sz="1400" dirty="0"/>
          </a:p>
        </p:txBody>
      </p:sp>
      <p:sp>
        <p:nvSpPr>
          <p:cNvPr id="81" name="Line 42"/>
          <p:cNvSpPr>
            <a:spLocks noChangeShapeType="1"/>
          </p:cNvSpPr>
          <p:nvPr/>
        </p:nvSpPr>
        <p:spPr bwMode="auto">
          <a:xfrm rot="16200000">
            <a:off x="1872077" y="3660845"/>
            <a:ext cx="337425" cy="60822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82" name="Line 42"/>
          <p:cNvSpPr>
            <a:spLocks noChangeShapeType="1"/>
          </p:cNvSpPr>
          <p:nvPr/>
        </p:nvSpPr>
        <p:spPr bwMode="auto">
          <a:xfrm rot="16200000" flipH="1">
            <a:off x="1810555" y="4059795"/>
            <a:ext cx="460474" cy="608225"/>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83" name="Line 42"/>
          <p:cNvSpPr>
            <a:spLocks noChangeShapeType="1"/>
          </p:cNvSpPr>
          <p:nvPr/>
        </p:nvSpPr>
        <p:spPr bwMode="auto">
          <a:xfrm rot="16200000">
            <a:off x="3452184" y="3379223"/>
            <a:ext cx="252037" cy="67268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84" name="Line 42"/>
          <p:cNvSpPr>
            <a:spLocks noChangeShapeType="1"/>
          </p:cNvSpPr>
          <p:nvPr/>
        </p:nvSpPr>
        <p:spPr bwMode="auto">
          <a:xfrm rot="16200000" flipH="1">
            <a:off x="3400884" y="3682563"/>
            <a:ext cx="354638" cy="672686"/>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45" name="矩形 44"/>
          <p:cNvSpPr/>
          <p:nvPr/>
        </p:nvSpPr>
        <p:spPr>
          <a:xfrm>
            <a:off x="3971240" y="741694"/>
            <a:ext cx="888791"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国内学历</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3971241" y="1377470"/>
            <a:ext cx="888791" cy="317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70" tIns="33535" rIns="67070" bIns="33535" rtlCol="0" anchor="ctr"/>
          <a:lstStyle/>
          <a:p>
            <a:pPr algn="ct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国外学历</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Line 42"/>
          <p:cNvSpPr>
            <a:spLocks noChangeShapeType="1"/>
          </p:cNvSpPr>
          <p:nvPr/>
        </p:nvSpPr>
        <p:spPr bwMode="auto">
          <a:xfrm rot="16200000">
            <a:off x="3302665" y="839834"/>
            <a:ext cx="607773" cy="72938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
        <p:nvSpPr>
          <p:cNvPr id="54" name="Line 42"/>
          <p:cNvSpPr>
            <a:spLocks noChangeShapeType="1"/>
          </p:cNvSpPr>
          <p:nvPr/>
        </p:nvSpPr>
        <p:spPr bwMode="auto">
          <a:xfrm rot="16200000" flipH="1">
            <a:off x="3563088" y="1187186"/>
            <a:ext cx="86928" cy="72938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70" tIns="33535" rIns="67070" bIns="33535"/>
          <a:lstStyle/>
          <a:p>
            <a:pPr>
              <a:defRPr/>
            </a:pPr>
            <a:endParaRPr lang="zh-CN" altLang="en-US" kern="0" dirty="0">
              <a:solidFill>
                <a:sysClr val="windowText" lastClr="000000"/>
              </a:solidFill>
              <a:ea typeface="微软雅黑" panose="020B0503020204020204" pitchFamily="34"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2000"/>
                                        <p:tgtEl>
                                          <p:spTgt spid="4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in)">
                                      <p:cBhvr>
                                        <p:cTn id="13" dur="2000"/>
                                        <p:tgtEl>
                                          <p:spTgt spid="4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circle(in)">
                                      <p:cBhvr>
                                        <p:cTn id="16" dur="2000"/>
                                        <p:tgtEl>
                                          <p:spTgt spid="4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circle(in)">
                                      <p:cBhvr>
                                        <p:cTn id="19" dur="2000"/>
                                        <p:tgtEl>
                                          <p:spTgt spid="5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circle(in)">
                                      <p:cBhvr>
                                        <p:cTn id="22" dur="2000"/>
                                        <p:tgtEl>
                                          <p:spTgt spid="5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circle(in)">
                                      <p:cBhvr>
                                        <p:cTn id="25" dur="2000"/>
                                        <p:tgtEl>
                                          <p:spTgt spid="5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circle(in)">
                                      <p:cBhvr>
                                        <p:cTn id="28" dur="2000"/>
                                        <p:tgtEl>
                                          <p:spTgt spid="5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circle(in)">
                                      <p:cBhvr>
                                        <p:cTn id="31" dur="2000"/>
                                        <p:tgtEl>
                                          <p:spTgt spid="5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circle(in)">
                                      <p:cBhvr>
                                        <p:cTn id="34" dur="2000"/>
                                        <p:tgtEl>
                                          <p:spTgt spid="5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circle(in)">
                                      <p:cBhvr>
                                        <p:cTn id="37" dur="2000"/>
                                        <p:tgtEl>
                                          <p:spTgt spid="6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circle(in)">
                                      <p:cBhvr>
                                        <p:cTn id="40" dur="2000"/>
                                        <p:tgtEl>
                                          <p:spTgt spid="6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circle(in)">
                                      <p:cBhvr>
                                        <p:cTn id="43" dur="2000"/>
                                        <p:tgtEl>
                                          <p:spTgt spid="6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circle(in)">
                                      <p:cBhvr>
                                        <p:cTn id="46" dur="2000"/>
                                        <p:tgtEl>
                                          <p:spTgt spid="63"/>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circle(in)">
                                      <p:cBhvr>
                                        <p:cTn id="49" dur="2000"/>
                                        <p:tgtEl>
                                          <p:spTgt spid="6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circle(in)">
                                      <p:cBhvr>
                                        <p:cTn id="52" dur="2000"/>
                                        <p:tgtEl>
                                          <p:spTgt spid="68"/>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circle(in)">
                                      <p:cBhvr>
                                        <p:cTn id="55" dur="2000"/>
                                        <p:tgtEl>
                                          <p:spTgt spid="69"/>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circle(in)">
                                      <p:cBhvr>
                                        <p:cTn id="58" dur="2000"/>
                                        <p:tgtEl>
                                          <p:spTgt spid="70"/>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circle(in)">
                                      <p:cBhvr>
                                        <p:cTn id="61" dur="2000"/>
                                        <p:tgtEl>
                                          <p:spTgt spid="71"/>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circle(in)">
                                      <p:cBhvr>
                                        <p:cTn id="64" dur="2000"/>
                                        <p:tgtEl>
                                          <p:spTgt spid="72"/>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circle(in)">
                                      <p:cBhvr>
                                        <p:cTn id="67" dur="2000"/>
                                        <p:tgtEl>
                                          <p:spTgt spid="7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circle(in)">
                                      <p:cBhvr>
                                        <p:cTn id="70" dur="2000"/>
                                        <p:tgtEl>
                                          <p:spTgt spid="7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circle(in)">
                                      <p:cBhvr>
                                        <p:cTn id="73" dur="2000"/>
                                        <p:tgtEl>
                                          <p:spTgt spid="75"/>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circle(in)">
                                      <p:cBhvr>
                                        <p:cTn id="76" dur="2000"/>
                                        <p:tgtEl>
                                          <p:spTgt spid="76"/>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circle(in)">
                                      <p:cBhvr>
                                        <p:cTn id="79" dur="2000"/>
                                        <p:tgtEl>
                                          <p:spTgt spid="79"/>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circle(in)">
                                      <p:cBhvr>
                                        <p:cTn id="82" dur="2000"/>
                                        <p:tgtEl>
                                          <p:spTgt spid="80"/>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circle(in)">
                                      <p:cBhvr>
                                        <p:cTn id="85" dur="2000"/>
                                        <p:tgtEl>
                                          <p:spTgt spid="81"/>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circle(in)">
                                      <p:cBhvr>
                                        <p:cTn id="88" dur="2000"/>
                                        <p:tgtEl>
                                          <p:spTgt spid="82"/>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circle(in)">
                                      <p:cBhvr>
                                        <p:cTn id="91" dur="2000"/>
                                        <p:tgtEl>
                                          <p:spTgt spid="83"/>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circle(in)">
                                      <p:cBhvr>
                                        <p:cTn id="94" dur="2000"/>
                                        <p:tgtEl>
                                          <p:spTgt spid="84"/>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circle(in)">
                                      <p:cBhvr>
                                        <p:cTn id="97" dur="2000"/>
                                        <p:tgtEl>
                                          <p:spTgt spid="45"/>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circle(in)">
                                      <p:cBhvr>
                                        <p:cTn id="100" dur="2000"/>
                                        <p:tgtEl>
                                          <p:spTgt spid="48"/>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circle(in)">
                                      <p:cBhvr>
                                        <p:cTn id="103" dur="2000"/>
                                        <p:tgtEl>
                                          <p:spTgt spid="52"/>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circle(in)">
                                      <p:cBhvr>
                                        <p:cTn id="106"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9" grpId="0" animBg="1"/>
      <p:bldP spid="50" grpId="0" animBg="1"/>
      <p:bldP spid="51" grpId="0" animBg="1"/>
      <p:bldP spid="56" grpId="0" animBg="1"/>
      <p:bldP spid="57" grpId="0" animBg="1"/>
      <p:bldP spid="58" grpId="0" animBg="1"/>
      <p:bldP spid="59" grpId="0" animBg="1"/>
      <p:bldP spid="60" grpId="0" animBg="1"/>
      <p:bldP spid="61" grpId="0" animBg="1"/>
      <p:bldP spid="62" grpId="0" animBg="1"/>
      <p:bldP spid="63"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9" grpId="0" animBg="1"/>
      <p:bldP spid="80" grpId="0" animBg="1"/>
      <p:bldP spid="81" grpId="0" animBg="1"/>
      <p:bldP spid="82" grpId="0" animBg="1"/>
      <p:bldP spid="83" grpId="0" animBg="1"/>
      <p:bldP spid="84" grpId="0" animBg="1"/>
      <p:bldP spid="45" grpId="0" animBg="1"/>
      <p:bldP spid="48" grpId="0" animBg="1"/>
      <p:bldP spid="52" grpId="0" animBg="1"/>
      <p:bldP spid="54" grpId="0" animBg="1"/>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ISPRING_PRESENTATION_TITLE" val="6"/>
  <p:tag name="KSO_WM_DOC_GUID" val="{2e2ef70b-55f0-4873-8976-8f0251ac3ca3}"/>
</p:tagLst>
</file>

<file path=ppt/theme/theme1.xml><?xml version="1.0" encoding="utf-8"?>
<a:theme xmlns:a="http://schemas.openxmlformats.org/drawingml/2006/main" name="Office 主题​​">
  <a:themeElements>
    <a:clrScheme name="自定义 112">
      <a:dk1>
        <a:sysClr val="windowText" lastClr="000000"/>
      </a:dk1>
      <a:lt1>
        <a:sysClr val="window" lastClr="FFFFFF"/>
      </a:lt1>
      <a:dk2>
        <a:srgbClr val="1F497D"/>
      </a:dk2>
      <a:lt2>
        <a:srgbClr val="EEECE1"/>
      </a:lt2>
      <a:accent1>
        <a:srgbClr val="308BC4"/>
      </a:accent1>
      <a:accent2>
        <a:srgbClr val="73C8FF"/>
      </a:accent2>
      <a:accent3>
        <a:srgbClr val="308BC4"/>
      </a:accent3>
      <a:accent4>
        <a:srgbClr val="73C8FF"/>
      </a:accent4>
      <a:accent5>
        <a:srgbClr val="308BC4"/>
      </a:accent5>
      <a:accent6>
        <a:srgbClr val="73C8FF"/>
      </a:accent6>
      <a:hlink>
        <a:srgbClr val="007FA2"/>
      </a:hlink>
      <a:folHlink>
        <a:srgbClr val="FF49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4301</Words>
  <Application>WPS 演示</Application>
  <PresentationFormat>全屏显示(16:9)</PresentationFormat>
  <Paragraphs>576</Paragraphs>
  <Slides>57</Slides>
  <Notes>119</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57</vt:i4>
      </vt:variant>
    </vt:vector>
  </HeadingPairs>
  <TitlesOfParts>
    <vt:vector size="79" baseType="lpstr">
      <vt:lpstr>Arial</vt:lpstr>
      <vt:lpstr>宋体</vt:lpstr>
      <vt:lpstr>Wingdings</vt:lpstr>
      <vt:lpstr>Open Sans</vt:lpstr>
      <vt:lpstr>冬青黑体简体中文 W3</vt:lpstr>
      <vt:lpstr>微软雅黑</vt:lpstr>
      <vt:lpstr>Calibri</vt:lpstr>
      <vt:lpstr>Impact</vt:lpstr>
      <vt:lpstr>Roboto Light</vt:lpstr>
      <vt:lpstr>Aller Light</vt:lpstr>
      <vt:lpstr>U.S. 101</vt:lpstr>
      <vt:lpstr>Roboto</vt:lpstr>
      <vt:lpstr>Arial Unicode MS</vt:lpstr>
      <vt:lpstr>华文黑体</vt:lpstr>
      <vt:lpstr>STIXGeneral-Bold</vt:lpstr>
      <vt:lpstr>Lato Regular</vt:lpstr>
      <vt:lpstr>Segoe Print</vt:lpstr>
      <vt:lpstr>Oxygen</vt:lpstr>
      <vt:lpstr>黑体</vt:lpstr>
      <vt:lpstr>Calibri</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USER</dc:creator>
  <cp:lastModifiedBy>一米阳光</cp:lastModifiedBy>
  <cp:revision>795</cp:revision>
  <cp:lastPrinted>2018-03-05T00:37:00Z</cp:lastPrinted>
  <dcterms:created xsi:type="dcterms:W3CDTF">2014-11-09T01:07:00Z</dcterms:created>
  <dcterms:modified xsi:type="dcterms:W3CDTF">2019-04-09T00:59:06Z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2052-11.1.0.8525</vt:lpwstr>
  </property>
</Properties>
</file>